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58" r:id="rId3"/>
    <p:sldId id="271" r:id="rId4"/>
    <p:sldId id="265" r:id="rId5"/>
    <p:sldId id="256" r:id="rId6"/>
    <p:sldId id="259" r:id="rId7"/>
    <p:sldId id="269" r:id="rId8"/>
    <p:sldId id="260" r:id="rId9"/>
    <p:sldId id="261" r:id="rId10"/>
    <p:sldId id="262" r:id="rId11"/>
    <p:sldId id="263" r:id="rId12"/>
    <p:sldId id="264" r:id="rId13"/>
    <p:sldId id="266" r:id="rId14"/>
    <p:sldId id="267" r:id="rId15"/>
    <p:sldId id="268" r:id="rId16"/>
    <p:sldId id="270" r:id="rId1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91"/>
    <p:restoredTop sz="94694"/>
  </p:normalViewPr>
  <p:slideViewPr>
    <p:cSldViewPr snapToGrid="0" snapToObjects="1">
      <p:cViewPr>
        <p:scale>
          <a:sx n="115" d="100"/>
          <a:sy n="115" d="100"/>
        </p:scale>
        <p:origin x="776"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hyperlink" Target="https://pages.services/pages.lora-alliance.org/covid-19-lorawan-solutions/"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pages.services/pages.lora-alliance.org/covid-19-lorawan-solutions/"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AA04E9-E4CA-47C8-A8B3-298AF0FFA00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F8DD6F0-D0DE-488F-B76F-335BB2EC61DE}">
      <dgm:prSet/>
      <dgm:spPr/>
      <dgm:t>
        <a:bodyPr/>
        <a:lstStyle/>
        <a:p>
          <a:r>
            <a:rPr lang="en-US"/>
            <a:t>Lora protocol devloped by cycleo company and acquired by semtech the founding member of the LoRa association.</a:t>
          </a:r>
        </a:p>
      </dgm:t>
    </dgm:pt>
    <dgm:pt modelId="{C6B18AE0-2DD9-4B46-A1A7-CF373F6E57B5}" type="parTrans" cxnId="{F67080F5-7D6B-4532-A9EB-8F45D0CF5D8C}">
      <dgm:prSet/>
      <dgm:spPr/>
      <dgm:t>
        <a:bodyPr/>
        <a:lstStyle/>
        <a:p>
          <a:endParaRPr lang="en-US"/>
        </a:p>
      </dgm:t>
    </dgm:pt>
    <dgm:pt modelId="{9E44EF10-5E8B-4836-96BB-530D8039C818}" type="sibTrans" cxnId="{F67080F5-7D6B-4532-A9EB-8F45D0CF5D8C}">
      <dgm:prSet/>
      <dgm:spPr/>
      <dgm:t>
        <a:bodyPr/>
        <a:lstStyle/>
        <a:p>
          <a:endParaRPr lang="en-US"/>
        </a:p>
      </dgm:t>
    </dgm:pt>
    <dgm:pt modelId="{384ADE83-FC1D-4153-A966-321420A1975A}">
      <dgm:prSet/>
      <dgm:spPr/>
      <dgm:t>
        <a:bodyPr/>
        <a:lstStyle/>
        <a:p>
          <a:r>
            <a:rPr lang="en-IL"/>
            <a:t>LoRa (Long R</a:t>
          </a:r>
          <a:r>
            <a:rPr lang="en-US"/>
            <a:t>a</a:t>
          </a:r>
          <a:r>
            <a:rPr lang="en-IL"/>
            <a:t>nge) is a Low-Power Wide-Area network modulation technique(LPWAN).</a:t>
          </a:r>
          <a:endParaRPr lang="en-US"/>
        </a:p>
      </dgm:t>
    </dgm:pt>
    <dgm:pt modelId="{E833DA27-09E3-47B5-B273-A18C15BD6A99}" type="parTrans" cxnId="{1030E825-D3A3-4969-B8EF-C342E6ACAFAE}">
      <dgm:prSet/>
      <dgm:spPr/>
      <dgm:t>
        <a:bodyPr/>
        <a:lstStyle/>
        <a:p>
          <a:endParaRPr lang="en-US"/>
        </a:p>
      </dgm:t>
    </dgm:pt>
    <dgm:pt modelId="{C42E5DBC-C056-44BD-B024-67E973376B84}" type="sibTrans" cxnId="{1030E825-D3A3-4969-B8EF-C342E6ACAFAE}">
      <dgm:prSet/>
      <dgm:spPr/>
      <dgm:t>
        <a:bodyPr/>
        <a:lstStyle/>
        <a:p>
          <a:endParaRPr lang="en-US"/>
        </a:p>
      </dgm:t>
    </dgm:pt>
    <dgm:pt modelId="{5C05800C-F607-4ABF-847E-A8287AF19076}">
      <dgm:prSet/>
      <dgm:spPr/>
      <dgm:t>
        <a:bodyPr/>
        <a:lstStyle/>
        <a:p>
          <a:r>
            <a:rPr lang="en-IL"/>
            <a:t>Low Power (LP) – Can operate on batteries that are supposed to run at least couple of years.</a:t>
          </a:r>
          <a:endParaRPr lang="en-US"/>
        </a:p>
      </dgm:t>
    </dgm:pt>
    <dgm:pt modelId="{F3A8D0F1-0294-44FD-BE0B-1A6B1DEA25DE}" type="parTrans" cxnId="{31C7C7DC-F149-42F0-842D-0824DC52E08C}">
      <dgm:prSet/>
      <dgm:spPr/>
      <dgm:t>
        <a:bodyPr/>
        <a:lstStyle/>
        <a:p>
          <a:endParaRPr lang="en-US"/>
        </a:p>
      </dgm:t>
    </dgm:pt>
    <dgm:pt modelId="{666ED8C6-596C-48D1-8886-5A64274846BC}" type="sibTrans" cxnId="{31C7C7DC-F149-42F0-842D-0824DC52E08C}">
      <dgm:prSet/>
      <dgm:spPr/>
      <dgm:t>
        <a:bodyPr/>
        <a:lstStyle/>
        <a:p>
          <a:endParaRPr lang="en-US"/>
        </a:p>
      </dgm:t>
    </dgm:pt>
    <dgm:pt modelId="{9F487BF5-2D5C-41DF-86A5-416B120FC9E0}">
      <dgm:prSet/>
      <dgm:spPr/>
      <dgm:t>
        <a:bodyPr/>
        <a:lstStyle/>
        <a:p>
          <a:r>
            <a:rPr lang="en-IL"/>
            <a:t>Low data rate – The data will </a:t>
          </a:r>
          <a:r>
            <a:rPr lang="he-IL"/>
            <a:t>pass</a:t>
          </a:r>
          <a:r>
            <a:rPr lang="en-IL"/>
            <a:t> s</a:t>
          </a:r>
          <a:r>
            <a:rPr lang="he-IL"/>
            <a:t>low</a:t>
          </a:r>
          <a:r>
            <a:rPr lang="en-IL"/>
            <a:t> and sporadic</a:t>
          </a:r>
          <a:r>
            <a:rPr lang="he-IL"/>
            <a:t>.</a:t>
          </a:r>
          <a:endParaRPr lang="en-US"/>
        </a:p>
      </dgm:t>
    </dgm:pt>
    <dgm:pt modelId="{D67175F2-6917-4349-8110-2B90255627BD}" type="parTrans" cxnId="{2321E53A-4BC9-4544-8162-E635ED9BBE9C}">
      <dgm:prSet/>
      <dgm:spPr/>
      <dgm:t>
        <a:bodyPr/>
        <a:lstStyle/>
        <a:p>
          <a:endParaRPr lang="en-US"/>
        </a:p>
      </dgm:t>
    </dgm:pt>
    <dgm:pt modelId="{D116B278-03CE-4B55-A19C-6DFA9B8EF5D0}" type="sibTrans" cxnId="{2321E53A-4BC9-4544-8162-E635ED9BBE9C}">
      <dgm:prSet/>
      <dgm:spPr/>
      <dgm:t>
        <a:bodyPr/>
        <a:lstStyle/>
        <a:p>
          <a:endParaRPr lang="en-US"/>
        </a:p>
      </dgm:t>
    </dgm:pt>
    <dgm:pt modelId="{13723913-B2E1-4D08-912B-A37E3F1DDF5A}">
      <dgm:prSet/>
      <dgm:spPr/>
      <dgm:t>
        <a:bodyPr/>
        <a:lstStyle/>
        <a:p>
          <a:r>
            <a:rPr lang="en-US"/>
            <a:t>Long range – single gateway or base station can cover entire cities of hundreds of square kilometers.</a:t>
          </a:r>
        </a:p>
      </dgm:t>
    </dgm:pt>
    <dgm:pt modelId="{3ED4C172-B28E-48C6-AF7A-C19C6193FDB6}" type="parTrans" cxnId="{3E5EED5A-A492-4F5E-99C3-4DD5AA3A3FF8}">
      <dgm:prSet/>
      <dgm:spPr/>
      <dgm:t>
        <a:bodyPr/>
        <a:lstStyle/>
        <a:p>
          <a:endParaRPr lang="en-US"/>
        </a:p>
      </dgm:t>
    </dgm:pt>
    <dgm:pt modelId="{06918860-B54F-469E-8EDE-D3140D0FB936}" type="sibTrans" cxnId="{3E5EED5A-A492-4F5E-99C3-4DD5AA3A3FF8}">
      <dgm:prSet/>
      <dgm:spPr/>
      <dgm:t>
        <a:bodyPr/>
        <a:lstStyle/>
        <a:p>
          <a:endParaRPr lang="en-US"/>
        </a:p>
      </dgm:t>
    </dgm:pt>
    <dgm:pt modelId="{8868054A-1C15-BF44-813F-3DA662EE5270}" type="pres">
      <dgm:prSet presAssocID="{A9AA04E9-E4CA-47C8-A8B3-298AF0FFA005}" presName="linear" presStyleCnt="0">
        <dgm:presLayoutVars>
          <dgm:animLvl val="lvl"/>
          <dgm:resizeHandles val="exact"/>
        </dgm:presLayoutVars>
      </dgm:prSet>
      <dgm:spPr/>
    </dgm:pt>
    <dgm:pt modelId="{AA0F4EDD-EC05-CF46-9513-83D905C7FDC9}" type="pres">
      <dgm:prSet presAssocID="{BF8DD6F0-D0DE-488F-B76F-335BB2EC61DE}" presName="parentText" presStyleLbl="node1" presStyleIdx="0" presStyleCnt="5">
        <dgm:presLayoutVars>
          <dgm:chMax val="0"/>
          <dgm:bulletEnabled val="1"/>
        </dgm:presLayoutVars>
      </dgm:prSet>
      <dgm:spPr/>
    </dgm:pt>
    <dgm:pt modelId="{B573B6E5-94D8-DB46-940A-42DE645653A7}" type="pres">
      <dgm:prSet presAssocID="{9E44EF10-5E8B-4836-96BB-530D8039C818}" presName="spacer" presStyleCnt="0"/>
      <dgm:spPr/>
    </dgm:pt>
    <dgm:pt modelId="{8F0CE771-67D9-EB47-BC62-3C81A13CEA27}" type="pres">
      <dgm:prSet presAssocID="{384ADE83-FC1D-4153-A966-321420A1975A}" presName="parentText" presStyleLbl="node1" presStyleIdx="1" presStyleCnt="5">
        <dgm:presLayoutVars>
          <dgm:chMax val="0"/>
          <dgm:bulletEnabled val="1"/>
        </dgm:presLayoutVars>
      </dgm:prSet>
      <dgm:spPr/>
    </dgm:pt>
    <dgm:pt modelId="{4CCB3FBE-E0E3-2246-8591-FC84354F32A5}" type="pres">
      <dgm:prSet presAssocID="{C42E5DBC-C056-44BD-B024-67E973376B84}" presName="spacer" presStyleCnt="0"/>
      <dgm:spPr/>
    </dgm:pt>
    <dgm:pt modelId="{5883737D-B503-2140-8556-567EF236C553}" type="pres">
      <dgm:prSet presAssocID="{5C05800C-F607-4ABF-847E-A8287AF19076}" presName="parentText" presStyleLbl="node1" presStyleIdx="2" presStyleCnt="5">
        <dgm:presLayoutVars>
          <dgm:chMax val="0"/>
          <dgm:bulletEnabled val="1"/>
        </dgm:presLayoutVars>
      </dgm:prSet>
      <dgm:spPr/>
    </dgm:pt>
    <dgm:pt modelId="{B6988C7B-B9D4-B242-B5B0-6DE3AD4B5E5E}" type="pres">
      <dgm:prSet presAssocID="{666ED8C6-596C-48D1-8886-5A64274846BC}" presName="spacer" presStyleCnt="0"/>
      <dgm:spPr/>
    </dgm:pt>
    <dgm:pt modelId="{620BB341-1FC5-2140-AD5C-68AA2639F0C2}" type="pres">
      <dgm:prSet presAssocID="{9F487BF5-2D5C-41DF-86A5-416B120FC9E0}" presName="parentText" presStyleLbl="node1" presStyleIdx="3" presStyleCnt="5">
        <dgm:presLayoutVars>
          <dgm:chMax val="0"/>
          <dgm:bulletEnabled val="1"/>
        </dgm:presLayoutVars>
      </dgm:prSet>
      <dgm:spPr/>
    </dgm:pt>
    <dgm:pt modelId="{FD03513A-2EBD-1243-B8CB-FDAC427EDE21}" type="pres">
      <dgm:prSet presAssocID="{D116B278-03CE-4B55-A19C-6DFA9B8EF5D0}" presName="spacer" presStyleCnt="0"/>
      <dgm:spPr/>
    </dgm:pt>
    <dgm:pt modelId="{0189E8C5-06DC-BB43-9379-2F5FB13ECC5D}" type="pres">
      <dgm:prSet presAssocID="{13723913-B2E1-4D08-912B-A37E3F1DDF5A}" presName="parentText" presStyleLbl="node1" presStyleIdx="4" presStyleCnt="5">
        <dgm:presLayoutVars>
          <dgm:chMax val="0"/>
          <dgm:bulletEnabled val="1"/>
        </dgm:presLayoutVars>
      </dgm:prSet>
      <dgm:spPr/>
    </dgm:pt>
  </dgm:ptLst>
  <dgm:cxnLst>
    <dgm:cxn modelId="{F873AE08-144E-B24B-920B-D02637F76E8C}" type="presOf" srcId="{384ADE83-FC1D-4153-A966-321420A1975A}" destId="{8F0CE771-67D9-EB47-BC62-3C81A13CEA27}" srcOrd="0" destOrd="0" presId="urn:microsoft.com/office/officeart/2005/8/layout/vList2"/>
    <dgm:cxn modelId="{A39F7616-ADBA-C841-A8BA-AED77A553DE3}" type="presOf" srcId="{9F487BF5-2D5C-41DF-86A5-416B120FC9E0}" destId="{620BB341-1FC5-2140-AD5C-68AA2639F0C2}" srcOrd="0" destOrd="0" presId="urn:microsoft.com/office/officeart/2005/8/layout/vList2"/>
    <dgm:cxn modelId="{1030E825-D3A3-4969-B8EF-C342E6ACAFAE}" srcId="{A9AA04E9-E4CA-47C8-A8B3-298AF0FFA005}" destId="{384ADE83-FC1D-4153-A966-321420A1975A}" srcOrd="1" destOrd="0" parTransId="{E833DA27-09E3-47B5-B273-A18C15BD6A99}" sibTransId="{C42E5DBC-C056-44BD-B024-67E973376B84}"/>
    <dgm:cxn modelId="{2321E53A-4BC9-4544-8162-E635ED9BBE9C}" srcId="{A9AA04E9-E4CA-47C8-A8B3-298AF0FFA005}" destId="{9F487BF5-2D5C-41DF-86A5-416B120FC9E0}" srcOrd="3" destOrd="0" parTransId="{D67175F2-6917-4349-8110-2B90255627BD}" sibTransId="{D116B278-03CE-4B55-A19C-6DFA9B8EF5D0}"/>
    <dgm:cxn modelId="{3E5EED5A-A492-4F5E-99C3-4DD5AA3A3FF8}" srcId="{A9AA04E9-E4CA-47C8-A8B3-298AF0FFA005}" destId="{13723913-B2E1-4D08-912B-A37E3F1DDF5A}" srcOrd="4" destOrd="0" parTransId="{3ED4C172-B28E-48C6-AF7A-C19C6193FDB6}" sibTransId="{06918860-B54F-469E-8EDE-D3140D0FB936}"/>
    <dgm:cxn modelId="{1AEDA88B-47F2-B143-ADCB-DB6275F99E2E}" type="presOf" srcId="{A9AA04E9-E4CA-47C8-A8B3-298AF0FFA005}" destId="{8868054A-1C15-BF44-813F-3DA662EE5270}" srcOrd="0" destOrd="0" presId="urn:microsoft.com/office/officeart/2005/8/layout/vList2"/>
    <dgm:cxn modelId="{DBD5758E-ECCB-284C-8089-27D2F13CD382}" type="presOf" srcId="{BF8DD6F0-D0DE-488F-B76F-335BB2EC61DE}" destId="{AA0F4EDD-EC05-CF46-9513-83D905C7FDC9}" srcOrd="0" destOrd="0" presId="urn:microsoft.com/office/officeart/2005/8/layout/vList2"/>
    <dgm:cxn modelId="{295C1DD4-F36F-034F-B480-60A09A3EEB7B}" type="presOf" srcId="{13723913-B2E1-4D08-912B-A37E3F1DDF5A}" destId="{0189E8C5-06DC-BB43-9379-2F5FB13ECC5D}" srcOrd="0" destOrd="0" presId="urn:microsoft.com/office/officeart/2005/8/layout/vList2"/>
    <dgm:cxn modelId="{31C7C7DC-F149-42F0-842D-0824DC52E08C}" srcId="{A9AA04E9-E4CA-47C8-A8B3-298AF0FFA005}" destId="{5C05800C-F607-4ABF-847E-A8287AF19076}" srcOrd="2" destOrd="0" parTransId="{F3A8D0F1-0294-44FD-BE0B-1A6B1DEA25DE}" sibTransId="{666ED8C6-596C-48D1-8886-5A64274846BC}"/>
    <dgm:cxn modelId="{F67080F5-7D6B-4532-A9EB-8F45D0CF5D8C}" srcId="{A9AA04E9-E4CA-47C8-A8B3-298AF0FFA005}" destId="{BF8DD6F0-D0DE-488F-B76F-335BB2EC61DE}" srcOrd="0" destOrd="0" parTransId="{C6B18AE0-2DD9-4B46-A1A7-CF373F6E57B5}" sibTransId="{9E44EF10-5E8B-4836-96BB-530D8039C818}"/>
    <dgm:cxn modelId="{816233F6-0E3D-4D47-8519-E2ECB27711C6}" type="presOf" srcId="{5C05800C-F607-4ABF-847E-A8287AF19076}" destId="{5883737D-B503-2140-8556-567EF236C553}" srcOrd="0" destOrd="0" presId="urn:microsoft.com/office/officeart/2005/8/layout/vList2"/>
    <dgm:cxn modelId="{036595FC-8B06-6540-8CF2-92AC6CFF64F7}" type="presParOf" srcId="{8868054A-1C15-BF44-813F-3DA662EE5270}" destId="{AA0F4EDD-EC05-CF46-9513-83D905C7FDC9}" srcOrd="0" destOrd="0" presId="urn:microsoft.com/office/officeart/2005/8/layout/vList2"/>
    <dgm:cxn modelId="{F3721AE7-191D-C046-B26D-1E7515CBD741}" type="presParOf" srcId="{8868054A-1C15-BF44-813F-3DA662EE5270}" destId="{B573B6E5-94D8-DB46-940A-42DE645653A7}" srcOrd="1" destOrd="0" presId="urn:microsoft.com/office/officeart/2005/8/layout/vList2"/>
    <dgm:cxn modelId="{C5CF77A4-5F9B-1E40-8994-FEB6AE34BE1A}" type="presParOf" srcId="{8868054A-1C15-BF44-813F-3DA662EE5270}" destId="{8F0CE771-67D9-EB47-BC62-3C81A13CEA27}" srcOrd="2" destOrd="0" presId="urn:microsoft.com/office/officeart/2005/8/layout/vList2"/>
    <dgm:cxn modelId="{2B2C7775-508B-A34E-ACB1-56338D0049CF}" type="presParOf" srcId="{8868054A-1C15-BF44-813F-3DA662EE5270}" destId="{4CCB3FBE-E0E3-2246-8591-FC84354F32A5}" srcOrd="3" destOrd="0" presId="urn:microsoft.com/office/officeart/2005/8/layout/vList2"/>
    <dgm:cxn modelId="{AB197514-E966-8745-AD46-F96C17D0666A}" type="presParOf" srcId="{8868054A-1C15-BF44-813F-3DA662EE5270}" destId="{5883737D-B503-2140-8556-567EF236C553}" srcOrd="4" destOrd="0" presId="urn:microsoft.com/office/officeart/2005/8/layout/vList2"/>
    <dgm:cxn modelId="{843C9313-DBB4-8F4F-B9C6-2C9E406E72BA}" type="presParOf" srcId="{8868054A-1C15-BF44-813F-3DA662EE5270}" destId="{B6988C7B-B9D4-B242-B5B0-6DE3AD4B5E5E}" srcOrd="5" destOrd="0" presId="urn:microsoft.com/office/officeart/2005/8/layout/vList2"/>
    <dgm:cxn modelId="{DE331590-E656-4048-BD3D-9712076A3259}" type="presParOf" srcId="{8868054A-1C15-BF44-813F-3DA662EE5270}" destId="{620BB341-1FC5-2140-AD5C-68AA2639F0C2}" srcOrd="6" destOrd="0" presId="urn:microsoft.com/office/officeart/2005/8/layout/vList2"/>
    <dgm:cxn modelId="{659A27FC-538F-294C-A0C8-D8964B58BC97}" type="presParOf" srcId="{8868054A-1C15-BF44-813F-3DA662EE5270}" destId="{FD03513A-2EBD-1243-B8CB-FDAC427EDE21}" srcOrd="7" destOrd="0" presId="urn:microsoft.com/office/officeart/2005/8/layout/vList2"/>
    <dgm:cxn modelId="{C5E449ED-1E8F-994D-971F-1DDA904CFDE7}" type="presParOf" srcId="{8868054A-1C15-BF44-813F-3DA662EE5270}" destId="{0189E8C5-06DC-BB43-9379-2F5FB13ECC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5A6828-A5AD-41D1-9906-DC6BB6DDF3B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08BF694-F48F-4E7B-A76B-2360AB709592}">
      <dgm:prSet custT="1"/>
      <dgm:spPr/>
      <dgm:t>
        <a:bodyPr/>
        <a:lstStyle/>
        <a:p>
          <a:r>
            <a:rPr lang="en-US" sz="1800" b="0" dirty="0"/>
            <a:t>As the COVID-19 pandemic continues to confront the world with unprecedented challenges, more governments and government institutions are sending calls for help to fight the Coronavirus.  Several incredible members of the LoRa Alliance</a:t>
          </a:r>
          <a:r>
            <a:rPr lang="en-US" sz="1800" b="0" baseline="30000" dirty="0"/>
            <a:t>®</a:t>
          </a:r>
          <a:r>
            <a:rPr lang="en-US" sz="1800" b="0" dirty="0"/>
            <a:t> ecosystem have stepped up to answer those calls by providing solutions, technology, tips and resources to help our communities during this challenging time. These solutions are viable, readily available, and in some cases already deployed to hard-hit areas of the globe.</a:t>
          </a:r>
        </a:p>
      </dgm:t>
    </dgm:pt>
    <dgm:pt modelId="{E2CE23BD-5D46-4004-B397-5B38169971F2}" type="parTrans" cxnId="{CF39DF83-6235-4AB6-A323-91FE3E3D720D}">
      <dgm:prSet/>
      <dgm:spPr/>
      <dgm:t>
        <a:bodyPr/>
        <a:lstStyle/>
        <a:p>
          <a:endParaRPr lang="en-US"/>
        </a:p>
      </dgm:t>
    </dgm:pt>
    <dgm:pt modelId="{384C0291-7802-4D0E-A9CB-F3BE56676A0C}" type="sibTrans" cxnId="{CF39DF83-6235-4AB6-A323-91FE3E3D720D}">
      <dgm:prSet/>
      <dgm:spPr/>
      <dgm:t>
        <a:bodyPr/>
        <a:lstStyle/>
        <a:p>
          <a:endParaRPr lang="en-US"/>
        </a:p>
      </dgm:t>
    </dgm:pt>
    <dgm:pt modelId="{C77E63FD-AF70-4C0E-91A0-E8E63C52EBE4}">
      <dgm:prSet custT="1"/>
      <dgm:spPr/>
      <dgm:t>
        <a:bodyPr/>
        <a:lstStyle/>
        <a:p>
          <a:r>
            <a:rPr lang="en-US" sz="1600" dirty="0">
              <a:hlinkClick xmlns:r="http://schemas.openxmlformats.org/officeDocument/2006/relationships" r:id="rId1"/>
            </a:rPr>
            <a:t>For more information</a:t>
          </a:r>
          <a:endParaRPr lang="en-US" sz="1600" dirty="0"/>
        </a:p>
      </dgm:t>
    </dgm:pt>
    <dgm:pt modelId="{F0C3A8EA-2951-474A-ADF9-F644240F7F76}" type="parTrans" cxnId="{28751848-6994-4553-8080-F5572CC440E8}">
      <dgm:prSet/>
      <dgm:spPr/>
      <dgm:t>
        <a:bodyPr/>
        <a:lstStyle/>
        <a:p>
          <a:endParaRPr lang="en-US"/>
        </a:p>
      </dgm:t>
    </dgm:pt>
    <dgm:pt modelId="{B697F908-5BED-449B-8368-9E437D657746}" type="sibTrans" cxnId="{28751848-6994-4553-8080-F5572CC440E8}">
      <dgm:prSet/>
      <dgm:spPr/>
      <dgm:t>
        <a:bodyPr/>
        <a:lstStyle/>
        <a:p>
          <a:endParaRPr lang="en-US"/>
        </a:p>
      </dgm:t>
    </dgm:pt>
    <dgm:pt modelId="{11F9686B-3D2D-0D47-B634-7DD585EF6BF2}" type="pres">
      <dgm:prSet presAssocID="{A85A6828-A5AD-41D1-9906-DC6BB6DDF3BA}" presName="vert0" presStyleCnt="0">
        <dgm:presLayoutVars>
          <dgm:dir/>
          <dgm:animOne val="branch"/>
          <dgm:animLvl val="lvl"/>
        </dgm:presLayoutVars>
      </dgm:prSet>
      <dgm:spPr/>
    </dgm:pt>
    <dgm:pt modelId="{276AC618-3F46-BF4F-ACA7-ED4FB56E45D0}" type="pres">
      <dgm:prSet presAssocID="{708BF694-F48F-4E7B-A76B-2360AB709592}" presName="thickLine" presStyleLbl="alignNode1" presStyleIdx="0" presStyleCnt="2"/>
      <dgm:spPr/>
    </dgm:pt>
    <dgm:pt modelId="{A20E1B6B-E939-3C45-8657-592C90200DBE}" type="pres">
      <dgm:prSet presAssocID="{708BF694-F48F-4E7B-A76B-2360AB709592}" presName="horz1" presStyleCnt="0"/>
      <dgm:spPr/>
    </dgm:pt>
    <dgm:pt modelId="{12DB8EF1-7646-F341-A221-6EF5EEBC0365}" type="pres">
      <dgm:prSet presAssocID="{708BF694-F48F-4E7B-A76B-2360AB709592}" presName="tx1" presStyleLbl="revTx" presStyleIdx="0" presStyleCnt="2"/>
      <dgm:spPr/>
    </dgm:pt>
    <dgm:pt modelId="{A451D0DF-1083-A64C-BBFC-474F7F3138CF}" type="pres">
      <dgm:prSet presAssocID="{708BF694-F48F-4E7B-A76B-2360AB709592}" presName="vert1" presStyleCnt="0"/>
      <dgm:spPr/>
    </dgm:pt>
    <dgm:pt modelId="{D984A263-7136-9542-8FFA-134633B8B5D5}" type="pres">
      <dgm:prSet presAssocID="{C77E63FD-AF70-4C0E-91A0-E8E63C52EBE4}" presName="thickLine" presStyleLbl="alignNode1" presStyleIdx="1" presStyleCnt="2"/>
      <dgm:spPr/>
    </dgm:pt>
    <dgm:pt modelId="{8DB831A3-0C0E-0843-B45A-EAB874E475DC}" type="pres">
      <dgm:prSet presAssocID="{C77E63FD-AF70-4C0E-91A0-E8E63C52EBE4}" presName="horz1" presStyleCnt="0"/>
      <dgm:spPr/>
    </dgm:pt>
    <dgm:pt modelId="{A707FE59-D8B4-7745-B30C-C874BC68B6C2}" type="pres">
      <dgm:prSet presAssocID="{C77E63FD-AF70-4C0E-91A0-E8E63C52EBE4}" presName="tx1" presStyleLbl="revTx" presStyleIdx="1" presStyleCnt="2"/>
      <dgm:spPr/>
    </dgm:pt>
    <dgm:pt modelId="{818A4D32-5DA7-3D4D-B8C4-ECBD0FC49857}" type="pres">
      <dgm:prSet presAssocID="{C77E63FD-AF70-4C0E-91A0-E8E63C52EBE4}" presName="vert1" presStyleCnt="0"/>
      <dgm:spPr/>
    </dgm:pt>
  </dgm:ptLst>
  <dgm:cxnLst>
    <dgm:cxn modelId="{28751848-6994-4553-8080-F5572CC440E8}" srcId="{A85A6828-A5AD-41D1-9906-DC6BB6DDF3BA}" destId="{C77E63FD-AF70-4C0E-91A0-E8E63C52EBE4}" srcOrd="1" destOrd="0" parTransId="{F0C3A8EA-2951-474A-ADF9-F644240F7F76}" sibTransId="{B697F908-5BED-449B-8368-9E437D657746}"/>
    <dgm:cxn modelId="{12EAE059-21AF-5B4F-84E4-9049E49289EE}" type="presOf" srcId="{708BF694-F48F-4E7B-A76B-2360AB709592}" destId="{12DB8EF1-7646-F341-A221-6EF5EEBC0365}" srcOrd="0" destOrd="0" presId="urn:microsoft.com/office/officeart/2008/layout/LinedList"/>
    <dgm:cxn modelId="{CF39DF83-6235-4AB6-A323-91FE3E3D720D}" srcId="{A85A6828-A5AD-41D1-9906-DC6BB6DDF3BA}" destId="{708BF694-F48F-4E7B-A76B-2360AB709592}" srcOrd="0" destOrd="0" parTransId="{E2CE23BD-5D46-4004-B397-5B38169971F2}" sibTransId="{384C0291-7802-4D0E-A9CB-F3BE56676A0C}"/>
    <dgm:cxn modelId="{87E3C1BA-9127-4346-ACA8-CF933540802C}" type="presOf" srcId="{A85A6828-A5AD-41D1-9906-DC6BB6DDF3BA}" destId="{11F9686B-3D2D-0D47-B634-7DD585EF6BF2}" srcOrd="0" destOrd="0" presId="urn:microsoft.com/office/officeart/2008/layout/LinedList"/>
    <dgm:cxn modelId="{132A9AD5-9DF3-964A-B183-11A3C8E6C721}" type="presOf" srcId="{C77E63FD-AF70-4C0E-91A0-E8E63C52EBE4}" destId="{A707FE59-D8B4-7745-B30C-C874BC68B6C2}" srcOrd="0" destOrd="0" presId="urn:microsoft.com/office/officeart/2008/layout/LinedList"/>
    <dgm:cxn modelId="{C7A008A1-2739-A44C-B839-0478EDC1BF44}" type="presParOf" srcId="{11F9686B-3D2D-0D47-B634-7DD585EF6BF2}" destId="{276AC618-3F46-BF4F-ACA7-ED4FB56E45D0}" srcOrd="0" destOrd="0" presId="urn:microsoft.com/office/officeart/2008/layout/LinedList"/>
    <dgm:cxn modelId="{F51DE636-4273-E04E-8F6F-3A7FFF9A4F44}" type="presParOf" srcId="{11F9686B-3D2D-0D47-B634-7DD585EF6BF2}" destId="{A20E1B6B-E939-3C45-8657-592C90200DBE}" srcOrd="1" destOrd="0" presId="urn:microsoft.com/office/officeart/2008/layout/LinedList"/>
    <dgm:cxn modelId="{67896901-5EF7-D447-A31F-E675A73DF24B}" type="presParOf" srcId="{A20E1B6B-E939-3C45-8657-592C90200DBE}" destId="{12DB8EF1-7646-F341-A221-6EF5EEBC0365}" srcOrd="0" destOrd="0" presId="urn:microsoft.com/office/officeart/2008/layout/LinedList"/>
    <dgm:cxn modelId="{CE03E632-6BF3-EC4B-BCC5-9D74517F30B2}" type="presParOf" srcId="{A20E1B6B-E939-3C45-8657-592C90200DBE}" destId="{A451D0DF-1083-A64C-BBFC-474F7F3138CF}" srcOrd="1" destOrd="0" presId="urn:microsoft.com/office/officeart/2008/layout/LinedList"/>
    <dgm:cxn modelId="{45E368FB-0E39-294F-9861-EEEAA6FF689C}" type="presParOf" srcId="{11F9686B-3D2D-0D47-B634-7DD585EF6BF2}" destId="{D984A263-7136-9542-8FFA-134633B8B5D5}" srcOrd="2" destOrd="0" presId="urn:microsoft.com/office/officeart/2008/layout/LinedList"/>
    <dgm:cxn modelId="{373C9825-3A3E-C84A-A8D8-5EAEBCA6C417}" type="presParOf" srcId="{11F9686B-3D2D-0D47-B634-7DD585EF6BF2}" destId="{8DB831A3-0C0E-0843-B45A-EAB874E475DC}" srcOrd="3" destOrd="0" presId="urn:microsoft.com/office/officeart/2008/layout/LinedList"/>
    <dgm:cxn modelId="{5427AA90-9CFD-BC49-8928-5F37C04237EA}" type="presParOf" srcId="{8DB831A3-0C0E-0843-B45A-EAB874E475DC}" destId="{A707FE59-D8B4-7745-B30C-C874BC68B6C2}" srcOrd="0" destOrd="0" presId="urn:microsoft.com/office/officeart/2008/layout/LinedList"/>
    <dgm:cxn modelId="{8914C6DE-AB0D-B24E-9B64-F40B9B20B302}" type="presParOf" srcId="{8DB831A3-0C0E-0843-B45A-EAB874E475DC}" destId="{818A4D32-5DA7-3D4D-B8C4-ECBD0FC4985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F4EDD-EC05-CF46-9513-83D905C7FDC9}">
      <dsp:nvSpPr>
        <dsp:cNvPr id="0" name=""/>
        <dsp:cNvSpPr/>
      </dsp:nvSpPr>
      <dsp:spPr>
        <a:xfrm>
          <a:off x="0" y="51636"/>
          <a:ext cx="6367912" cy="12097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Lora protocol devloped by cycleo company and acquired by semtech the founding member of the LoRa association.</a:t>
          </a:r>
        </a:p>
      </dsp:txBody>
      <dsp:txXfrm>
        <a:off x="59057" y="110693"/>
        <a:ext cx="6249798" cy="1091666"/>
      </dsp:txXfrm>
    </dsp:sp>
    <dsp:sp modelId="{8F0CE771-67D9-EB47-BC62-3C81A13CEA27}">
      <dsp:nvSpPr>
        <dsp:cNvPr id="0" name=""/>
        <dsp:cNvSpPr/>
      </dsp:nvSpPr>
      <dsp:spPr>
        <a:xfrm>
          <a:off x="0" y="1324776"/>
          <a:ext cx="6367912" cy="120978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L" sz="2200" kern="1200"/>
            <a:t>LoRa (Long R</a:t>
          </a:r>
          <a:r>
            <a:rPr lang="en-US" sz="2200" kern="1200"/>
            <a:t>a</a:t>
          </a:r>
          <a:r>
            <a:rPr lang="en-IL" sz="2200" kern="1200"/>
            <a:t>nge) is a Low-Power Wide-Area network modulation technique(LPWAN).</a:t>
          </a:r>
          <a:endParaRPr lang="en-US" sz="2200" kern="1200"/>
        </a:p>
      </dsp:txBody>
      <dsp:txXfrm>
        <a:off x="59057" y="1383833"/>
        <a:ext cx="6249798" cy="1091666"/>
      </dsp:txXfrm>
    </dsp:sp>
    <dsp:sp modelId="{5883737D-B503-2140-8556-567EF236C553}">
      <dsp:nvSpPr>
        <dsp:cNvPr id="0" name=""/>
        <dsp:cNvSpPr/>
      </dsp:nvSpPr>
      <dsp:spPr>
        <a:xfrm>
          <a:off x="0" y="2597916"/>
          <a:ext cx="6367912" cy="12097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L" sz="2200" kern="1200"/>
            <a:t>Low Power (LP) – Can operate on batteries that are supposed to run at least couple of years.</a:t>
          </a:r>
          <a:endParaRPr lang="en-US" sz="2200" kern="1200"/>
        </a:p>
      </dsp:txBody>
      <dsp:txXfrm>
        <a:off x="59057" y="2656973"/>
        <a:ext cx="6249798" cy="1091666"/>
      </dsp:txXfrm>
    </dsp:sp>
    <dsp:sp modelId="{620BB341-1FC5-2140-AD5C-68AA2639F0C2}">
      <dsp:nvSpPr>
        <dsp:cNvPr id="0" name=""/>
        <dsp:cNvSpPr/>
      </dsp:nvSpPr>
      <dsp:spPr>
        <a:xfrm>
          <a:off x="0" y="3871056"/>
          <a:ext cx="6367912" cy="120978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L" sz="2200" kern="1200"/>
            <a:t>Low data rate – The data will </a:t>
          </a:r>
          <a:r>
            <a:rPr lang="he-IL" sz="2200" kern="1200"/>
            <a:t>pass</a:t>
          </a:r>
          <a:r>
            <a:rPr lang="en-IL" sz="2200" kern="1200"/>
            <a:t> s</a:t>
          </a:r>
          <a:r>
            <a:rPr lang="he-IL" sz="2200" kern="1200"/>
            <a:t>low</a:t>
          </a:r>
          <a:r>
            <a:rPr lang="en-IL" sz="2200" kern="1200"/>
            <a:t> and sporadic</a:t>
          </a:r>
          <a:r>
            <a:rPr lang="he-IL" sz="2200" kern="1200"/>
            <a:t>.</a:t>
          </a:r>
          <a:endParaRPr lang="en-US" sz="2200" kern="1200"/>
        </a:p>
      </dsp:txBody>
      <dsp:txXfrm>
        <a:off x="59057" y="3930113"/>
        <a:ext cx="6249798" cy="1091666"/>
      </dsp:txXfrm>
    </dsp:sp>
    <dsp:sp modelId="{0189E8C5-06DC-BB43-9379-2F5FB13ECC5D}">
      <dsp:nvSpPr>
        <dsp:cNvPr id="0" name=""/>
        <dsp:cNvSpPr/>
      </dsp:nvSpPr>
      <dsp:spPr>
        <a:xfrm>
          <a:off x="0" y="5144196"/>
          <a:ext cx="6367912" cy="12097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Long range – single gateway or base station can cover entire cities of hundreds of square kilometers.</a:t>
          </a:r>
        </a:p>
      </dsp:txBody>
      <dsp:txXfrm>
        <a:off x="59057" y="5203253"/>
        <a:ext cx="6249798" cy="1091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AC618-3F46-BF4F-ACA7-ED4FB56E45D0}">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DB8EF1-7646-F341-A221-6EF5EEBC0365}">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dirty="0"/>
            <a:t>As the COVID-19 pandemic continues to confront the world with unprecedented challenges, more governments and government institutions are sending calls for help to fight the Coronavirus.  Several incredible members of the LoRa Alliance</a:t>
          </a:r>
          <a:r>
            <a:rPr lang="en-US" sz="1800" b="0" kern="1200" baseline="30000" dirty="0"/>
            <a:t>®</a:t>
          </a:r>
          <a:r>
            <a:rPr lang="en-US" sz="1800" b="0" kern="1200" dirty="0"/>
            <a:t> ecosystem have stepped up to answer those calls by providing solutions, technology, tips and resources to help our communities during this challenging time. These solutions are viable, readily available, and in some cases already deployed to hard-hit areas of the globe.</a:t>
          </a:r>
        </a:p>
      </dsp:txBody>
      <dsp:txXfrm>
        <a:off x="0" y="0"/>
        <a:ext cx="10515600" cy="2175669"/>
      </dsp:txXfrm>
    </dsp:sp>
    <dsp:sp modelId="{D984A263-7136-9542-8FFA-134633B8B5D5}">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07FE59-D8B4-7745-B30C-C874BC68B6C2}">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1"/>
            </a:rPr>
            <a:t>For more information</a:t>
          </a:r>
          <a:endParaRPr lang="en-US" sz="1600" kern="1200" dirty="0"/>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44BE42-420D-5940-9297-3E32F8B48157}" type="datetimeFigureOut">
              <a:rPr lang="en-IL" smtClean="0"/>
              <a:t>28/04/2021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8B205-0564-7947-914A-B65EE3F82035}" type="slidenum">
              <a:rPr lang="en-IL" smtClean="0"/>
              <a:t>‹#›</a:t>
            </a:fld>
            <a:endParaRPr lang="en-IL"/>
          </a:p>
        </p:txBody>
      </p:sp>
    </p:spTree>
    <p:extLst>
      <p:ext uri="{BB962C8B-B14F-4D97-AF65-F5344CB8AC3E}">
        <p14:creationId xmlns:p14="http://schemas.microsoft.com/office/powerpoint/2010/main" val="987214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2E8B205-0564-7947-914A-B65EE3F82035}" type="slidenum">
              <a:rPr lang="en-IL" smtClean="0"/>
              <a:t>2</a:t>
            </a:fld>
            <a:endParaRPr lang="en-IL"/>
          </a:p>
        </p:txBody>
      </p:sp>
    </p:spTree>
    <p:extLst>
      <p:ext uri="{BB962C8B-B14F-4D97-AF65-F5344CB8AC3E}">
        <p14:creationId xmlns:p14="http://schemas.microsoft.com/office/powerpoint/2010/main" val="602952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E6CF-3FFB-C449-BF05-F101AAEBFB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0129331-3DBA-4F47-8BEE-17FEC4573A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4BFC74E7-F9F1-F44E-A27C-EBFBCFF19860}"/>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5" name="Footer Placeholder 4">
            <a:extLst>
              <a:ext uri="{FF2B5EF4-FFF2-40B4-BE49-F238E27FC236}">
                <a16:creationId xmlns:a16="http://schemas.microsoft.com/office/drawing/2014/main" id="{E93883B3-107B-6F45-8DD5-F62A0DF9C0A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B33389B-A79F-3641-A5C0-EFD0549DCFDA}"/>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1268135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AD46-D257-7640-99A2-F8835252FAB5}"/>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3978F3DB-F77A-294E-AA7A-E0B33CD252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3F20631-73CF-C847-8BAF-038D3A21E821}"/>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5" name="Footer Placeholder 4">
            <a:extLst>
              <a:ext uri="{FF2B5EF4-FFF2-40B4-BE49-F238E27FC236}">
                <a16:creationId xmlns:a16="http://schemas.microsoft.com/office/drawing/2014/main" id="{2D1150A6-58C0-E442-B8F8-ED96CC5491C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1EB704A-7E29-BD47-BD35-12BD2E99D4D9}"/>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1962301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C85D9D-68DC-3244-885D-D57C6EC842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A1AF943-4C9D-3E45-ABB5-71F9168DD6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BD52000-8EFF-BD42-A8F2-9A423C2D57EB}"/>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5" name="Footer Placeholder 4">
            <a:extLst>
              <a:ext uri="{FF2B5EF4-FFF2-40B4-BE49-F238E27FC236}">
                <a16:creationId xmlns:a16="http://schemas.microsoft.com/office/drawing/2014/main" id="{A59C80B0-E95C-6146-A9FA-9E8822044EE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B798861-91B9-8F4A-A88E-930F361DE955}"/>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553296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C26C-E937-6C47-91B3-D62B753FAE2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17A6A419-41A1-B94D-A353-482AF20089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A59D582-CD8B-3248-B9B7-53BAF1D981BA}"/>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5" name="Footer Placeholder 4">
            <a:extLst>
              <a:ext uri="{FF2B5EF4-FFF2-40B4-BE49-F238E27FC236}">
                <a16:creationId xmlns:a16="http://schemas.microsoft.com/office/drawing/2014/main" id="{4B9C25D2-997A-A346-AEFA-12668403E9F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741A2E4-07DA-5B4A-B38A-3684620CB289}"/>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408206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505A-1055-E04F-9876-2D7F712A2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D2F6BC3-C13D-B244-9A2F-40ADF4E1CE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89A24-F0C9-654C-A6E0-43A4577AB90E}"/>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5" name="Footer Placeholder 4">
            <a:extLst>
              <a:ext uri="{FF2B5EF4-FFF2-40B4-BE49-F238E27FC236}">
                <a16:creationId xmlns:a16="http://schemas.microsoft.com/office/drawing/2014/main" id="{0C2FD250-1F99-F444-B19F-2873E6AB5D2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3C0B4CF-5270-5049-BA22-AD71B8E923F1}"/>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359219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109E4-4180-2345-B0C6-A4784D8980E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24AB0FC-0010-4442-8D82-6D0CFF37E1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0B55874D-A70D-FF4E-863B-BFEE908D94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7FE893EA-9216-5B4F-9F40-45A56E74BEB7}"/>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6" name="Footer Placeholder 5">
            <a:extLst>
              <a:ext uri="{FF2B5EF4-FFF2-40B4-BE49-F238E27FC236}">
                <a16:creationId xmlns:a16="http://schemas.microsoft.com/office/drawing/2014/main" id="{9D520FDC-4B4F-4140-B5F0-089987415FB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3D0C509-B901-1844-BC0B-A6A209D4D3E1}"/>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2061136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2B4B-A79A-4944-AEA6-48FC0AE0917D}"/>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FABA4805-EAAD-024A-AA34-E762A3DA86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D1B528-1B87-4C4C-AF86-6C7A0B3E9F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1618679B-CCCC-2941-9C42-3F7C00F299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9F9A0A-2AFC-1749-BA09-C026387C9D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AE436C1F-D296-D441-A184-8A3E602302C3}"/>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8" name="Footer Placeholder 7">
            <a:extLst>
              <a:ext uri="{FF2B5EF4-FFF2-40B4-BE49-F238E27FC236}">
                <a16:creationId xmlns:a16="http://schemas.microsoft.com/office/drawing/2014/main" id="{B621FB4B-B8FD-584A-A203-D72D1AFB4747}"/>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7690617A-E6F4-3B42-90B0-94890A82C793}"/>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329228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70A6-5F1F-F441-A0DD-84645BC3C439}"/>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54C6B8E0-11A2-A74B-B848-71485BA87727}"/>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4" name="Footer Placeholder 3">
            <a:extLst>
              <a:ext uri="{FF2B5EF4-FFF2-40B4-BE49-F238E27FC236}">
                <a16:creationId xmlns:a16="http://schemas.microsoft.com/office/drawing/2014/main" id="{326471B0-40DC-F542-B68D-33CB3301294D}"/>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D9AB08F4-B01F-E848-A9F2-47FCFF869ED6}"/>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2598531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A91758-B040-3C43-92B7-669B4E7D8DF9}"/>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3" name="Footer Placeholder 2">
            <a:extLst>
              <a:ext uri="{FF2B5EF4-FFF2-40B4-BE49-F238E27FC236}">
                <a16:creationId xmlns:a16="http://schemas.microsoft.com/office/drawing/2014/main" id="{04134FD3-4224-214D-8D09-62F55B8FFFC6}"/>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00DE73C-4880-FB48-B23E-D3E1332EE6FF}"/>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309240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5C64-D86E-D54D-8A0F-9A0B67184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DD8FA3E8-9C0B-444C-B25D-29C5915C7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7EE936B4-57C4-114E-A80F-7808D3CAA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714C4E-B7A1-0E4D-8C1F-0EBF7EC37BCF}"/>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6" name="Footer Placeholder 5">
            <a:extLst>
              <a:ext uri="{FF2B5EF4-FFF2-40B4-BE49-F238E27FC236}">
                <a16:creationId xmlns:a16="http://schemas.microsoft.com/office/drawing/2014/main" id="{1193AA15-CD8F-4D40-A08E-C8CEB93D4F3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6121664-77AE-704A-B370-1DA752E82962}"/>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263995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F190-5F27-0F46-AD76-725560316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95024B2D-EF65-254E-BA32-9B740B2B4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3337645C-F974-6B46-91DF-2123C1590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BAF247-80F9-5A43-8302-CA49BA55C296}"/>
              </a:ext>
            </a:extLst>
          </p:cNvPr>
          <p:cNvSpPr>
            <a:spLocks noGrp="1"/>
          </p:cNvSpPr>
          <p:nvPr>
            <p:ph type="dt" sz="half" idx="10"/>
          </p:nvPr>
        </p:nvSpPr>
        <p:spPr/>
        <p:txBody>
          <a:bodyPr/>
          <a:lstStyle/>
          <a:p>
            <a:fld id="{BEB947C9-EEA3-6341-91FD-A69C1D980741}" type="datetimeFigureOut">
              <a:rPr lang="en-IL" smtClean="0"/>
              <a:t>28/04/2021</a:t>
            </a:fld>
            <a:endParaRPr lang="en-IL"/>
          </a:p>
        </p:txBody>
      </p:sp>
      <p:sp>
        <p:nvSpPr>
          <p:cNvPr id="6" name="Footer Placeholder 5">
            <a:extLst>
              <a:ext uri="{FF2B5EF4-FFF2-40B4-BE49-F238E27FC236}">
                <a16:creationId xmlns:a16="http://schemas.microsoft.com/office/drawing/2014/main" id="{8F91F9C3-3A37-4941-B08B-F7A13DC3A7A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5CFA9D5-B141-0248-A48E-9E7AFC2968E5}"/>
              </a:ext>
            </a:extLst>
          </p:cNvPr>
          <p:cNvSpPr>
            <a:spLocks noGrp="1"/>
          </p:cNvSpPr>
          <p:nvPr>
            <p:ph type="sldNum" sz="quarter" idx="12"/>
          </p:nvPr>
        </p:nvSpPr>
        <p:spPr/>
        <p:txBody>
          <a:bodyPr/>
          <a:lstStyle/>
          <a:p>
            <a:fld id="{DA568948-CE96-6843-8A85-B101F38244A3}" type="slidenum">
              <a:rPr lang="en-IL" smtClean="0"/>
              <a:t>‹#›</a:t>
            </a:fld>
            <a:endParaRPr lang="en-IL"/>
          </a:p>
        </p:txBody>
      </p:sp>
    </p:spTree>
    <p:extLst>
      <p:ext uri="{BB962C8B-B14F-4D97-AF65-F5344CB8AC3E}">
        <p14:creationId xmlns:p14="http://schemas.microsoft.com/office/powerpoint/2010/main" val="3981013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4836EF-B031-C340-972B-309AE78AE9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B8D7BB1-56C2-F243-AB03-CA70F686D1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3DCDA4F5-F546-7646-9B01-3279DBA345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947C9-EEA3-6341-91FD-A69C1D980741}" type="datetimeFigureOut">
              <a:rPr lang="en-IL" smtClean="0"/>
              <a:t>28/04/2021</a:t>
            </a:fld>
            <a:endParaRPr lang="en-IL"/>
          </a:p>
        </p:txBody>
      </p:sp>
      <p:sp>
        <p:nvSpPr>
          <p:cNvPr id="5" name="Footer Placeholder 4">
            <a:extLst>
              <a:ext uri="{FF2B5EF4-FFF2-40B4-BE49-F238E27FC236}">
                <a16:creationId xmlns:a16="http://schemas.microsoft.com/office/drawing/2014/main" id="{91DB5FB6-7B9F-5E49-9FC4-01D200123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62078994-332F-B744-860F-1CE332E30C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68948-CE96-6843-8A85-B101F38244A3}" type="slidenum">
              <a:rPr lang="en-IL" smtClean="0"/>
              <a:t>‹#›</a:t>
            </a:fld>
            <a:endParaRPr lang="en-IL"/>
          </a:p>
        </p:txBody>
      </p:sp>
    </p:spTree>
    <p:extLst>
      <p:ext uri="{BB962C8B-B14F-4D97-AF65-F5344CB8AC3E}">
        <p14:creationId xmlns:p14="http://schemas.microsoft.com/office/powerpoint/2010/main" val="267654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room, gambling house, vector graphics&#10;&#10;Description automatically generated">
            <a:extLst>
              <a:ext uri="{FF2B5EF4-FFF2-40B4-BE49-F238E27FC236}">
                <a16:creationId xmlns:a16="http://schemas.microsoft.com/office/drawing/2014/main" id="{88624FE2-64F7-E04B-9E5D-24E83035F6EB}"/>
              </a:ext>
            </a:extLst>
          </p:cNvPr>
          <p:cNvPicPr>
            <a:picLocks noChangeAspect="1"/>
          </p:cNvPicPr>
          <p:nvPr/>
        </p:nvPicPr>
        <p:blipFill rotWithShape="1">
          <a:blip r:embed="rId2"/>
          <a:srcRect t="27133" b="18142"/>
          <a:stretch/>
        </p:blipFill>
        <p:spPr>
          <a:xfrm>
            <a:off x="307775" y="261437"/>
            <a:ext cx="11576450" cy="6335126"/>
          </a:xfrm>
          <a:prstGeom prst="rect">
            <a:avLst/>
          </a:prstGeom>
        </p:spPr>
      </p:pic>
      <p:sp>
        <p:nvSpPr>
          <p:cNvPr id="7" name="TextBox 6">
            <a:extLst>
              <a:ext uri="{FF2B5EF4-FFF2-40B4-BE49-F238E27FC236}">
                <a16:creationId xmlns:a16="http://schemas.microsoft.com/office/drawing/2014/main" id="{7929B793-18C3-0146-82A4-941D55253153}"/>
              </a:ext>
            </a:extLst>
          </p:cNvPr>
          <p:cNvSpPr txBox="1"/>
          <p:nvPr/>
        </p:nvSpPr>
        <p:spPr>
          <a:xfrm>
            <a:off x="7129848" y="5387546"/>
            <a:ext cx="4510217" cy="954107"/>
          </a:xfrm>
          <a:prstGeom prst="rect">
            <a:avLst/>
          </a:prstGeom>
          <a:noFill/>
        </p:spPr>
        <p:txBody>
          <a:bodyPr wrap="square" rtlCol="0">
            <a:spAutoFit/>
          </a:bodyPr>
          <a:lstStyle/>
          <a:p>
            <a:pPr marL="0" algn="r" defTabSz="914400" rtl="1" eaLnBrk="1" latinLnBrk="0" hangingPunct="1"/>
            <a:r>
              <a:rPr lang="en-US" sz="2800" dirty="0"/>
              <a:t>Guy Cohen </a:t>
            </a:r>
          </a:p>
          <a:p>
            <a:pPr marL="0" algn="r" defTabSz="914400" rtl="1" eaLnBrk="1" latinLnBrk="0" hangingPunct="1"/>
            <a:r>
              <a:rPr lang="en-US" sz="2800" dirty="0"/>
              <a:t>301198099 </a:t>
            </a:r>
            <a:endParaRPr lang="en-IL" sz="2800" dirty="0"/>
          </a:p>
        </p:txBody>
      </p:sp>
    </p:spTree>
    <p:extLst>
      <p:ext uri="{BB962C8B-B14F-4D97-AF65-F5344CB8AC3E}">
        <p14:creationId xmlns:p14="http://schemas.microsoft.com/office/powerpoint/2010/main" val="164481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2EB9-23C0-614D-996B-ABCE4927C468}"/>
              </a:ext>
            </a:extLst>
          </p:cNvPr>
          <p:cNvSpPr>
            <a:spLocks noGrp="1"/>
          </p:cNvSpPr>
          <p:nvPr>
            <p:ph type="title"/>
          </p:nvPr>
        </p:nvSpPr>
        <p:spPr/>
        <p:txBody>
          <a:bodyPr/>
          <a:lstStyle/>
          <a:p>
            <a:r>
              <a:rPr lang="en-IL" dirty="0"/>
              <a:t>Class A</a:t>
            </a:r>
          </a:p>
        </p:txBody>
      </p:sp>
      <p:pic>
        <p:nvPicPr>
          <p:cNvPr id="5" name="Content Placeholder 4" descr="Diagram&#10;&#10;Description automatically generated">
            <a:extLst>
              <a:ext uri="{FF2B5EF4-FFF2-40B4-BE49-F238E27FC236}">
                <a16:creationId xmlns:a16="http://schemas.microsoft.com/office/drawing/2014/main" id="{5F906C64-47E6-594A-963C-93855DFAAD61}"/>
              </a:ext>
            </a:extLst>
          </p:cNvPr>
          <p:cNvPicPr>
            <a:picLocks noGrp="1" noChangeAspect="1"/>
          </p:cNvPicPr>
          <p:nvPr>
            <p:ph idx="1"/>
          </p:nvPr>
        </p:nvPicPr>
        <p:blipFill>
          <a:blip r:embed="rId2"/>
          <a:stretch>
            <a:fillRect/>
          </a:stretch>
        </p:blipFill>
        <p:spPr>
          <a:xfrm>
            <a:off x="1881712" y="1825625"/>
            <a:ext cx="8428575" cy="4351338"/>
          </a:xfrm>
        </p:spPr>
      </p:pic>
    </p:spTree>
    <p:extLst>
      <p:ext uri="{BB962C8B-B14F-4D97-AF65-F5344CB8AC3E}">
        <p14:creationId xmlns:p14="http://schemas.microsoft.com/office/powerpoint/2010/main" val="4063619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F639-E4D2-3548-81C7-A7FB40808089}"/>
              </a:ext>
            </a:extLst>
          </p:cNvPr>
          <p:cNvSpPr>
            <a:spLocks noGrp="1"/>
          </p:cNvSpPr>
          <p:nvPr>
            <p:ph type="title"/>
          </p:nvPr>
        </p:nvSpPr>
        <p:spPr/>
        <p:txBody>
          <a:bodyPr/>
          <a:lstStyle/>
          <a:p>
            <a:r>
              <a:rPr lang="en-IL" dirty="0"/>
              <a:t>Class B</a:t>
            </a:r>
          </a:p>
        </p:txBody>
      </p:sp>
      <p:pic>
        <p:nvPicPr>
          <p:cNvPr id="5" name="Content Placeholder 4" descr="Chart&#10;&#10;Description automatically generated">
            <a:extLst>
              <a:ext uri="{FF2B5EF4-FFF2-40B4-BE49-F238E27FC236}">
                <a16:creationId xmlns:a16="http://schemas.microsoft.com/office/drawing/2014/main" id="{258C5143-5C7F-7D48-BA4B-3652398A2819}"/>
              </a:ext>
            </a:extLst>
          </p:cNvPr>
          <p:cNvPicPr>
            <a:picLocks noGrp="1" noChangeAspect="1"/>
          </p:cNvPicPr>
          <p:nvPr>
            <p:ph idx="1"/>
          </p:nvPr>
        </p:nvPicPr>
        <p:blipFill>
          <a:blip r:embed="rId2"/>
          <a:stretch>
            <a:fillRect/>
          </a:stretch>
        </p:blipFill>
        <p:spPr>
          <a:xfrm>
            <a:off x="2019858" y="1825625"/>
            <a:ext cx="8152283" cy="4351338"/>
          </a:xfrm>
        </p:spPr>
      </p:pic>
    </p:spTree>
    <p:extLst>
      <p:ext uri="{BB962C8B-B14F-4D97-AF65-F5344CB8AC3E}">
        <p14:creationId xmlns:p14="http://schemas.microsoft.com/office/powerpoint/2010/main" val="4291141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5E3D-96EA-4E41-B077-A5EA83A886AA}"/>
              </a:ext>
            </a:extLst>
          </p:cNvPr>
          <p:cNvSpPr>
            <a:spLocks noGrp="1"/>
          </p:cNvSpPr>
          <p:nvPr>
            <p:ph type="title"/>
          </p:nvPr>
        </p:nvSpPr>
        <p:spPr/>
        <p:txBody>
          <a:bodyPr/>
          <a:lstStyle/>
          <a:p>
            <a:r>
              <a:rPr lang="en-IL" dirty="0"/>
              <a:t>Class C</a:t>
            </a:r>
          </a:p>
        </p:txBody>
      </p:sp>
      <p:pic>
        <p:nvPicPr>
          <p:cNvPr id="5" name="Content Placeholder 4" descr="Graphical user interface, text, application&#10;&#10;Description automatically generated">
            <a:extLst>
              <a:ext uri="{FF2B5EF4-FFF2-40B4-BE49-F238E27FC236}">
                <a16:creationId xmlns:a16="http://schemas.microsoft.com/office/drawing/2014/main" id="{7BCE6434-3B4D-3143-A8FB-6747D765C948}"/>
              </a:ext>
            </a:extLst>
          </p:cNvPr>
          <p:cNvPicPr>
            <a:picLocks noGrp="1" noChangeAspect="1"/>
          </p:cNvPicPr>
          <p:nvPr>
            <p:ph idx="1"/>
          </p:nvPr>
        </p:nvPicPr>
        <p:blipFill>
          <a:blip r:embed="rId2"/>
          <a:stretch>
            <a:fillRect/>
          </a:stretch>
        </p:blipFill>
        <p:spPr>
          <a:xfrm>
            <a:off x="1933706" y="1825625"/>
            <a:ext cx="8324587" cy="4351338"/>
          </a:xfrm>
        </p:spPr>
      </p:pic>
    </p:spTree>
    <p:extLst>
      <p:ext uri="{BB962C8B-B14F-4D97-AF65-F5344CB8AC3E}">
        <p14:creationId xmlns:p14="http://schemas.microsoft.com/office/powerpoint/2010/main" val="2359133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7C7ED52-E009-944D-8159-15F08DEB7BAD}"/>
              </a:ext>
            </a:extLst>
          </p:cNvPr>
          <p:cNvSpPr>
            <a:spLocks noGrp="1"/>
          </p:cNvSpPr>
          <p:nvPr>
            <p:ph type="title"/>
          </p:nvPr>
        </p:nvSpPr>
        <p:spPr>
          <a:xfrm>
            <a:off x="1047280" y="759805"/>
            <a:ext cx="10306520" cy="1325563"/>
          </a:xfrm>
        </p:spPr>
        <p:txBody>
          <a:bodyPr>
            <a:normAutofit/>
          </a:bodyPr>
          <a:lstStyle/>
          <a:p>
            <a:r>
              <a:rPr lang="en-IL" sz="4000">
                <a:solidFill>
                  <a:srgbClr val="FFFFFF"/>
                </a:solidFill>
              </a:rPr>
              <a:t>LoRa over the world</a:t>
            </a:r>
          </a:p>
        </p:txBody>
      </p:sp>
      <p:sp>
        <p:nvSpPr>
          <p:cNvPr id="3" name="Content Placeholder 2">
            <a:extLst>
              <a:ext uri="{FF2B5EF4-FFF2-40B4-BE49-F238E27FC236}">
                <a16:creationId xmlns:a16="http://schemas.microsoft.com/office/drawing/2014/main" id="{88A5AFF5-D589-994B-AF4E-160A7C8024AF}"/>
              </a:ext>
            </a:extLst>
          </p:cNvPr>
          <p:cNvSpPr>
            <a:spLocks noGrp="1"/>
          </p:cNvSpPr>
          <p:nvPr>
            <p:ph idx="1"/>
          </p:nvPr>
        </p:nvSpPr>
        <p:spPr>
          <a:xfrm>
            <a:off x="1424904" y="2494450"/>
            <a:ext cx="4053545" cy="3563159"/>
          </a:xfrm>
        </p:spPr>
        <p:txBody>
          <a:bodyPr>
            <a:normAutofit/>
          </a:bodyPr>
          <a:lstStyle/>
          <a:p>
            <a:r>
              <a:rPr lang="en-IL" sz="2400"/>
              <a:t>More than 14200 members</a:t>
            </a:r>
          </a:p>
          <a:p>
            <a:r>
              <a:rPr lang="en-IL" sz="2400"/>
              <a:t>19455 Gateways</a:t>
            </a:r>
          </a:p>
          <a:p>
            <a:r>
              <a:rPr lang="en-IL" sz="2400"/>
              <a:t>151 countries (include israel)</a:t>
            </a:r>
          </a:p>
        </p:txBody>
      </p:sp>
      <p:pic>
        <p:nvPicPr>
          <p:cNvPr id="5" name="Picture 4" descr="Graphical user interface&#10;&#10;Description automatically generated">
            <a:extLst>
              <a:ext uri="{FF2B5EF4-FFF2-40B4-BE49-F238E27FC236}">
                <a16:creationId xmlns:a16="http://schemas.microsoft.com/office/drawing/2014/main" id="{BC25B19B-9B6B-004D-9400-530345D5CE6B}"/>
              </a:ext>
            </a:extLst>
          </p:cNvPr>
          <p:cNvPicPr>
            <a:picLocks noChangeAspect="1"/>
          </p:cNvPicPr>
          <p:nvPr/>
        </p:nvPicPr>
        <p:blipFill rotWithShape="1">
          <a:blip r:embed="rId2"/>
          <a:srcRect l="5554" r="5500" b="3"/>
          <a:stretch/>
        </p:blipFill>
        <p:spPr>
          <a:xfrm>
            <a:off x="6098892" y="2492376"/>
            <a:ext cx="4802404" cy="3563372"/>
          </a:xfrm>
          <a:prstGeom prst="rect">
            <a:avLst/>
          </a:prstGeom>
        </p:spPr>
      </p:pic>
    </p:spTree>
    <p:extLst>
      <p:ext uri="{BB962C8B-B14F-4D97-AF65-F5344CB8AC3E}">
        <p14:creationId xmlns:p14="http://schemas.microsoft.com/office/powerpoint/2010/main" val="1362829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ebsite, map&#10;&#10;Description automatically generated">
            <a:extLst>
              <a:ext uri="{FF2B5EF4-FFF2-40B4-BE49-F238E27FC236}">
                <a16:creationId xmlns:a16="http://schemas.microsoft.com/office/drawing/2014/main" id="{7835ADE6-FA3B-4B4F-88AE-95C6ADCACB71}"/>
              </a:ext>
            </a:extLst>
          </p:cNvPr>
          <p:cNvPicPr>
            <a:picLocks noChangeAspect="1"/>
          </p:cNvPicPr>
          <p:nvPr/>
        </p:nvPicPr>
        <p:blipFill>
          <a:blip r:embed="rId2"/>
          <a:stretch>
            <a:fillRect/>
          </a:stretch>
        </p:blipFill>
        <p:spPr>
          <a:xfrm>
            <a:off x="2319006" y="643467"/>
            <a:ext cx="7553988"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88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32C78-B60F-D64F-A469-C446A6820FD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LoRa Modem RF Features</a:t>
            </a:r>
          </a:p>
        </p:txBody>
      </p:sp>
      <p:pic>
        <p:nvPicPr>
          <p:cNvPr id="5" name="Content Placeholder 4" descr="Text&#10;&#10;Description automatically generated">
            <a:extLst>
              <a:ext uri="{FF2B5EF4-FFF2-40B4-BE49-F238E27FC236}">
                <a16:creationId xmlns:a16="http://schemas.microsoft.com/office/drawing/2014/main" id="{072DDEB5-484A-2D4F-95D6-505824084A0D}"/>
              </a:ext>
            </a:extLst>
          </p:cNvPr>
          <p:cNvPicPr>
            <a:picLocks noGrp="1" noChangeAspect="1"/>
          </p:cNvPicPr>
          <p:nvPr>
            <p:ph idx="1"/>
          </p:nvPr>
        </p:nvPicPr>
        <p:blipFill>
          <a:blip r:embed="rId2"/>
          <a:stretch>
            <a:fillRect/>
          </a:stretch>
        </p:blipFill>
        <p:spPr>
          <a:xfrm>
            <a:off x="4777316" y="1410577"/>
            <a:ext cx="6780700" cy="4034516"/>
          </a:xfrm>
          <a:prstGeom prst="rect">
            <a:avLst/>
          </a:prstGeom>
        </p:spPr>
      </p:pic>
    </p:spTree>
    <p:extLst>
      <p:ext uri="{BB962C8B-B14F-4D97-AF65-F5344CB8AC3E}">
        <p14:creationId xmlns:p14="http://schemas.microsoft.com/office/powerpoint/2010/main" val="140735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4166-F03D-E849-BFC3-7942AF1993D6}"/>
              </a:ext>
            </a:extLst>
          </p:cNvPr>
          <p:cNvSpPr>
            <a:spLocks noGrp="1"/>
          </p:cNvSpPr>
          <p:nvPr>
            <p:ph type="title"/>
          </p:nvPr>
        </p:nvSpPr>
        <p:spPr/>
        <p:txBody>
          <a:bodyPr/>
          <a:lstStyle/>
          <a:p>
            <a:pPr rtl="1"/>
            <a:r>
              <a:rPr lang="en-US" b="1" dirty="0" err="1"/>
              <a:t>LoRaWAN</a:t>
            </a:r>
            <a:r>
              <a:rPr lang="en-US" b="1" dirty="0"/>
              <a:t> Helped Fight COVID-19</a:t>
            </a:r>
            <a:endParaRPr lang="en-IL" dirty="0"/>
          </a:p>
        </p:txBody>
      </p:sp>
      <p:graphicFrame>
        <p:nvGraphicFramePr>
          <p:cNvPr id="5" name="Content Placeholder 2">
            <a:extLst>
              <a:ext uri="{FF2B5EF4-FFF2-40B4-BE49-F238E27FC236}">
                <a16:creationId xmlns:a16="http://schemas.microsoft.com/office/drawing/2014/main" id="{79E682B5-D4A5-41E7-9B49-37D7489BB7AF}"/>
              </a:ext>
            </a:extLst>
          </p:cNvPr>
          <p:cNvGraphicFramePr>
            <a:graphicFrameLocks noGrp="1"/>
          </p:cNvGraphicFramePr>
          <p:nvPr>
            <p:ph idx="1"/>
            <p:extLst>
              <p:ext uri="{D42A27DB-BD31-4B8C-83A1-F6EECF244321}">
                <p14:modId xmlns:p14="http://schemas.microsoft.com/office/powerpoint/2010/main" val="22115785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7443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25340E0-DA4C-EF47-B084-61EA0324C778}"/>
              </a:ext>
            </a:extLst>
          </p:cNvPr>
          <p:cNvSpPr>
            <a:spLocks noGrp="1"/>
          </p:cNvSpPr>
          <p:nvPr>
            <p:ph type="title"/>
          </p:nvPr>
        </p:nvSpPr>
        <p:spPr>
          <a:xfrm>
            <a:off x="786385" y="841248"/>
            <a:ext cx="3515244" cy="5340097"/>
          </a:xfrm>
        </p:spPr>
        <p:txBody>
          <a:bodyPr anchor="ctr">
            <a:normAutofit/>
          </a:bodyPr>
          <a:lstStyle/>
          <a:p>
            <a:r>
              <a:rPr lang="en-IL" sz="4800">
                <a:solidFill>
                  <a:schemeClr val="bg1"/>
                </a:solidFill>
              </a:rPr>
              <a:t>LoRa – </a:t>
            </a:r>
            <a:r>
              <a:rPr lang="en-IL" sz="4800" b="1">
                <a:solidFill>
                  <a:schemeClr val="bg1"/>
                </a:solidFill>
              </a:rPr>
              <a:t>Lo</a:t>
            </a:r>
            <a:r>
              <a:rPr lang="en-IL" sz="4800">
                <a:solidFill>
                  <a:schemeClr val="bg1"/>
                </a:solidFill>
              </a:rPr>
              <a:t>ng </a:t>
            </a:r>
            <a:r>
              <a:rPr lang="en-IL" sz="4800" b="1">
                <a:solidFill>
                  <a:schemeClr val="bg1"/>
                </a:solidFill>
              </a:rPr>
              <a:t>Ra</a:t>
            </a:r>
            <a:r>
              <a:rPr lang="en-IL" sz="4800">
                <a:solidFill>
                  <a:schemeClr val="bg1"/>
                </a:solidFill>
              </a:rPr>
              <a:t>nge</a:t>
            </a:r>
          </a:p>
        </p:txBody>
      </p:sp>
      <p:graphicFrame>
        <p:nvGraphicFramePr>
          <p:cNvPr id="5" name="Content Placeholder 2">
            <a:extLst>
              <a:ext uri="{FF2B5EF4-FFF2-40B4-BE49-F238E27FC236}">
                <a16:creationId xmlns:a16="http://schemas.microsoft.com/office/drawing/2014/main" id="{E30CA47B-B820-4432-9C78-85E5A9F84417}"/>
              </a:ext>
            </a:extLst>
          </p:cNvPr>
          <p:cNvGraphicFramePr>
            <a:graphicFrameLocks noGrp="1"/>
          </p:cNvGraphicFramePr>
          <p:nvPr>
            <p:ph idx="1"/>
            <p:extLst>
              <p:ext uri="{D42A27DB-BD31-4B8C-83A1-F6EECF244321}">
                <p14:modId xmlns:p14="http://schemas.microsoft.com/office/powerpoint/2010/main" val="1775845113"/>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559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5FF3-C361-F84B-B80F-0C57997C8BE0}"/>
              </a:ext>
            </a:extLst>
          </p:cNvPr>
          <p:cNvSpPr>
            <a:spLocks noGrp="1"/>
          </p:cNvSpPr>
          <p:nvPr>
            <p:ph type="title"/>
          </p:nvPr>
        </p:nvSpPr>
        <p:spPr/>
        <p:txBody>
          <a:bodyPr/>
          <a:lstStyle/>
          <a:p>
            <a:r>
              <a:rPr lang="en-IL" dirty="0"/>
              <a:t>LoRa</a:t>
            </a:r>
          </a:p>
        </p:txBody>
      </p:sp>
      <p:sp>
        <p:nvSpPr>
          <p:cNvPr id="3" name="Content Placeholder 2">
            <a:extLst>
              <a:ext uri="{FF2B5EF4-FFF2-40B4-BE49-F238E27FC236}">
                <a16:creationId xmlns:a16="http://schemas.microsoft.com/office/drawing/2014/main" id="{6ABAF1E9-442C-E942-8FDB-184DB51F3F2A}"/>
              </a:ext>
            </a:extLst>
          </p:cNvPr>
          <p:cNvSpPr>
            <a:spLocks noGrp="1"/>
          </p:cNvSpPr>
          <p:nvPr>
            <p:ph idx="1"/>
          </p:nvPr>
        </p:nvSpPr>
        <p:spPr/>
        <p:txBody>
          <a:bodyPr/>
          <a:lstStyle/>
          <a:p>
            <a:r>
              <a:rPr lang="en-IL" dirty="0"/>
              <a:t>Lora works better </a:t>
            </a:r>
            <a:r>
              <a:rPr lang="en-US" dirty="0"/>
              <a:t>in open area than in urban area.</a:t>
            </a:r>
          </a:p>
          <a:p>
            <a:r>
              <a:rPr lang="en-US" dirty="0"/>
              <a:t>We can improve the range by changing the eight of the antenna (higher is better).</a:t>
            </a:r>
          </a:p>
          <a:p>
            <a:r>
              <a:rPr lang="en-US" dirty="0"/>
              <a:t>Low data rate (</a:t>
            </a:r>
            <a:r>
              <a:rPr lang="en-US"/>
              <a:t>few bytes to kb).</a:t>
            </a:r>
          </a:p>
          <a:p>
            <a:endParaRPr lang="en-US" dirty="0"/>
          </a:p>
          <a:p>
            <a:endParaRPr lang="en-IL" dirty="0"/>
          </a:p>
        </p:txBody>
      </p:sp>
    </p:spTree>
    <p:extLst>
      <p:ext uri="{BB962C8B-B14F-4D97-AF65-F5344CB8AC3E}">
        <p14:creationId xmlns:p14="http://schemas.microsoft.com/office/powerpoint/2010/main" val="1554248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26EF8-DCF9-874A-A9C5-7511EF0F0A6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Comparison</a:t>
            </a:r>
          </a:p>
        </p:txBody>
      </p:sp>
      <p:pic>
        <p:nvPicPr>
          <p:cNvPr id="5" name="Content Placeholder 4" descr="Diagram&#10;&#10;Description automatically generated">
            <a:extLst>
              <a:ext uri="{FF2B5EF4-FFF2-40B4-BE49-F238E27FC236}">
                <a16:creationId xmlns:a16="http://schemas.microsoft.com/office/drawing/2014/main" id="{70697365-3F3D-0F40-956A-0FD2CED93692}"/>
              </a:ext>
            </a:extLst>
          </p:cNvPr>
          <p:cNvPicPr>
            <a:picLocks noGrp="1" noChangeAspect="1"/>
          </p:cNvPicPr>
          <p:nvPr>
            <p:ph idx="1"/>
          </p:nvPr>
        </p:nvPicPr>
        <p:blipFill>
          <a:blip r:embed="rId2"/>
          <a:stretch>
            <a:fillRect/>
          </a:stretch>
        </p:blipFill>
        <p:spPr>
          <a:xfrm>
            <a:off x="4777316" y="1410577"/>
            <a:ext cx="6780700" cy="4034516"/>
          </a:xfrm>
          <a:prstGeom prst="rect">
            <a:avLst/>
          </a:prstGeom>
        </p:spPr>
      </p:pic>
    </p:spTree>
    <p:extLst>
      <p:ext uri="{BB962C8B-B14F-4D97-AF65-F5344CB8AC3E}">
        <p14:creationId xmlns:p14="http://schemas.microsoft.com/office/powerpoint/2010/main" val="1590477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CB78071-6924-1C4F-9C0C-D13450F02CD7}"/>
              </a:ext>
            </a:extLst>
          </p:cNvPr>
          <p:cNvSpPr/>
          <p:nvPr/>
        </p:nvSpPr>
        <p:spPr>
          <a:xfrm>
            <a:off x="2570204" y="123568"/>
            <a:ext cx="6695303" cy="663557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7" name="Oval 6">
            <a:extLst>
              <a:ext uri="{FF2B5EF4-FFF2-40B4-BE49-F238E27FC236}">
                <a16:creationId xmlns:a16="http://schemas.microsoft.com/office/drawing/2014/main" id="{F8F0380E-3997-7244-B9C5-F91B2E2F16F5}"/>
              </a:ext>
            </a:extLst>
          </p:cNvPr>
          <p:cNvSpPr/>
          <p:nvPr/>
        </p:nvSpPr>
        <p:spPr>
          <a:xfrm>
            <a:off x="4475203" y="1890584"/>
            <a:ext cx="2885303" cy="28914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Oval 7">
            <a:extLst>
              <a:ext uri="{FF2B5EF4-FFF2-40B4-BE49-F238E27FC236}">
                <a16:creationId xmlns:a16="http://schemas.microsoft.com/office/drawing/2014/main" id="{612DE454-4D33-D14D-8E23-63A318A709A0}"/>
              </a:ext>
            </a:extLst>
          </p:cNvPr>
          <p:cNvSpPr/>
          <p:nvPr/>
        </p:nvSpPr>
        <p:spPr>
          <a:xfrm>
            <a:off x="5201162" y="2625811"/>
            <a:ext cx="1433383" cy="1421027"/>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tx2"/>
              </a:solidFill>
            </a:endParaRPr>
          </a:p>
        </p:txBody>
      </p:sp>
      <p:sp>
        <p:nvSpPr>
          <p:cNvPr id="9" name="Oval 8">
            <a:extLst>
              <a:ext uri="{FF2B5EF4-FFF2-40B4-BE49-F238E27FC236}">
                <a16:creationId xmlns:a16="http://schemas.microsoft.com/office/drawing/2014/main" id="{E6E18591-5981-1A4A-800A-A4BCE73FE3A9}"/>
              </a:ext>
            </a:extLst>
          </p:cNvPr>
          <p:cNvSpPr/>
          <p:nvPr/>
        </p:nvSpPr>
        <p:spPr>
          <a:xfrm>
            <a:off x="5707788" y="3126259"/>
            <a:ext cx="420130" cy="420129"/>
          </a:xfrm>
          <a:prstGeom prst="ellipse">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rgbClr val="0070C0"/>
              </a:solidFill>
            </a:endParaRPr>
          </a:p>
        </p:txBody>
      </p:sp>
      <p:cxnSp>
        <p:nvCxnSpPr>
          <p:cNvPr id="13" name="Straight Arrow Connector 12">
            <a:extLst>
              <a:ext uri="{FF2B5EF4-FFF2-40B4-BE49-F238E27FC236}">
                <a16:creationId xmlns:a16="http://schemas.microsoft.com/office/drawing/2014/main" id="{A61358BD-9CE4-5D43-A396-604C405431FA}"/>
              </a:ext>
            </a:extLst>
          </p:cNvPr>
          <p:cNvCxnSpPr>
            <a:cxnSpLocks/>
            <a:endCxn id="14" idx="1"/>
          </p:cNvCxnSpPr>
          <p:nvPr/>
        </p:nvCxnSpPr>
        <p:spPr>
          <a:xfrm>
            <a:off x="5917853" y="3336323"/>
            <a:ext cx="3703943" cy="600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24645C-DCFB-3B40-8CAD-22F729E7B128}"/>
              </a:ext>
            </a:extLst>
          </p:cNvPr>
          <p:cNvSpPr txBox="1"/>
          <p:nvPr/>
        </p:nvSpPr>
        <p:spPr>
          <a:xfrm>
            <a:off x="9621796" y="3336323"/>
            <a:ext cx="3021741" cy="1200329"/>
          </a:xfrm>
          <a:prstGeom prst="rect">
            <a:avLst/>
          </a:prstGeom>
          <a:noFill/>
        </p:spPr>
        <p:txBody>
          <a:bodyPr wrap="square" rtlCol="0">
            <a:spAutoFit/>
          </a:bodyPr>
          <a:lstStyle/>
          <a:p>
            <a:r>
              <a:rPr lang="en-IL" dirty="0"/>
              <a:t>Bluetooth</a:t>
            </a:r>
          </a:p>
          <a:p>
            <a:r>
              <a:rPr lang="en-IL" dirty="0"/>
              <a:t>(short range)  </a:t>
            </a:r>
          </a:p>
          <a:p>
            <a:r>
              <a:rPr lang="en-IL" dirty="0"/>
              <a:t>10[m]</a:t>
            </a:r>
          </a:p>
          <a:p>
            <a:r>
              <a:rPr lang="en-IL" dirty="0"/>
              <a:t>Power –&gt; 2-3[mW]</a:t>
            </a:r>
          </a:p>
        </p:txBody>
      </p:sp>
      <p:cxnSp>
        <p:nvCxnSpPr>
          <p:cNvPr id="17" name="Straight Arrow Connector 16">
            <a:extLst>
              <a:ext uri="{FF2B5EF4-FFF2-40B4-BE49-F238E27FC236}">
                <a16:creationId xmlns:a16="http://schemas.microsoft.com/office/drawing/2014/main" id="{371188A5-ED5B-0A48-BA8B-65F91C0B2718}"/>
              </a:ext>
            </a:extLst>
          </p:cNvPr>
          <p:cNvCxnSpPr>
            <a:cxnSpLocks/>
          </p:cNvCxnSpPr>
          <p:nvPr/>
        </p:nvCxnSpPr>
        <p:spPr>
          <a:xfrm>
            <a:off x="6243766" y="3546388"/>
            <a:ext cx="3021741" cy="14086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FD41BF5-5157-EA44-AC41-4AC1D6969DD3}"/>
              </a:ext>
            </a:extLst>
          </p:cNvPr>
          <p:cNvSpPr txBox="1"/>
          <p:nvPr/>
        </p:nvSpPr>
        <p:spPr>
          <a:xfrm>
            <a:off x="9470727" y="4955059"/>
            <a:ext cx="2478257" cy="1477328"/>
          </a:xfrm>
          <a:prstGeom prst="rect">
            <a:avLst/>
          </a:prstGeom>
          <a:noFill/>
        </p:spPr>
        <p:txBody>
          <a:bodyPr wrap="square" rtlCol="0">
            <a:spAutoFit/>
          </a:bodyPr>
          <a:lstStyle/>
          <a:p>
            <a:r>
              <a:rPr lang="en-IL" dirty="0"/>
              <a:t>Wifi</a:t>
            </a:r>
          </a:p>
          <a:p>
            <a:r>
              <a:rPr lang="en-IL" dirty="0"/>
              <a:t>(short range)</a:t>
            </a:r>
          </a:p>
          <a:p>
            <a:r>
              <a:rPr lang="en-IL" dirty="0"/>
              <a:t> between 30[m]</a:t>
            </a:r>
          </a:p>
          <a:p>
            <a:r>
              <a:rPr lang="en-IL" dirty="0"/>
              <a:t> to 70[m]</a:t>
            </a:r>
          </a:p>
          <a:p>
            <a:r>
              <a:rPr lang="en-IL" dirty="0"/>
              <a:t>Power -&gt; 80-90[mW]</a:t>
            </a:r>
          </a:p>
        </p:txBody>
      </p:sp>
      <p:cxnSp>
        <p:nvCxnSpPr>
          <p:cNvPr id="21" name="Straight Arrow Connector 20">
            <a:extLst>
              <a:ext uri="{FF2B5EF4-FFF2-40B4-BE49-F238E27FC236}">
                <a16:creationId xmlns:a16="http://schemas.microsoft.com/office/drawing/2014/main" id="{45924515-496D-5E40-8C91-BED60AC96FBC}"/>
              </a:ext>
            </a:extLst>
          </p:cNvPr>
          <p:cNvCxnSpPr/>
          <p:nvPr/>
        </p:nvCxnSpPr>
        <p:spPr>
          <a:xfrm flipH="1">
            <a:off x="2236573" y="4046838"/>
            <a:ext cx="2964589" cy="13698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7FDA0E7-45A6-784E-998F-A5EB475D2B68}"/>
              </a:ext>
            </a:extLst>
          </p:cNvPr>
          <p:cNvSpPr txBox="1"/>
          <p:nvPr/>
        </p:nvSpPr>
        <p:spPr>
          <a:xfrm>
            <a:off x="243017" y="4955058"/>
            <a:ext cx="2683478" cy="1477328"/>
          </a:xfrm>
          <a:prstGeom prst="rect">
            <a:avLst/>
          </a:prstGeom>
          <a:noFill/>
        </p:spPr>
        <p:txBody>
          <a:bodyPr wrap="square" rtlCol="0">
            <a:spAutoFit/>
          </a:bodyPr>
          <a:lstStyle/>
          <a:p>
            <a:r>
              <a:rPr lang="en-IL" dirty="0"/>
              <a:t>3G/4G/5G</a:t>
            </a:r>
          </a:p>
          <a:p>
            <a:r>
              <a:rPr lang="en-IL" dirty="0"/>
              <a:t>(Cellular)</a:t>
            </a:r>
          </a:p>
          <a:p>
            <a:r>
              <a:rPr lang="en-US" dirty="0"/>
              <a:t>B</a:t>
            </a:r>
            <a:r>
              <a:rPr lang="en-IL" dirty="0"/>
              <a:t>etween 3500[m] – 5000[m]</a:t>
            </a:r>
          </a:p>
          <a:p>
            <a:r>
              <a:rPr lang="en-IL" dirty="0"/>
              <a:t>Power –&gt; 300-600[mW]</a:t>
            </a:r>
          </a:p>
        </p:txBody>
      </p:sp>
      <p:cxnSp>
        <p:nvCxnSpPr>
          <p:cNvPr id="25" name="Straight Arrow Connector 24">
            <a:extLst>
              <a:ext uri="{FF2B5EF4-FFF2-40B4-BE49-F238E27FC236}">
                <a16:creationId xmlns:a16="http://schemas.microsoft.com/office/drawing/2014/main" id="{C5188C03-5E07-784C-A911-7D7AE21EDDFD}"/>
              </a:ext>
            </a:extLst>
          </p:cNvPr>
          <p:cNvCxnSpPr/>
          <p:nvPr/>
        </p:nvCxnSpPr>
        <p:spPr>
          <a:xfrm flipH="1" flipV="1">
            <a:off x="2681416" y="1322173"/>
            <a:ext cx="1287160" cy="668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74ADDD-0BDC-A14C-A6D5-9EC58D2A2AC1}"/>
              </a:ext>
            </a:extLst>
          </p:cNvPr>
          <p:cNvSpPr txBox="1"/>
          <p:nvPr/>
        </p:nvSpPr>
        <p:spPr>
          <a:xfrm>
            <a:off x="617839" y="951470"/>
            <a:ext cx="2199502" cy="1477328"/>
          </a:xfrm>
          <a:prstGeom prst="rect">
            <a:avLst/>
          </a:prstGeom>
          <a:noFill/>
        </p:spPr>
        <p:txBody>
          <a:bodyPr wrap="square" rtlCol="0">
            <a:spAutoFit/>
          </a:bodyPr>
          <a:lstStyle/>
          <a:p>
            <a:r>
              <a:rPr lang="en-IL" dirty="0"/>
              <a:t>LoRa – Long Range</a:t>
            </a:r>
          </a:p>
          <a:p>
            <a:r>
              <a:rPr lang="en-IL" dirty="0"/>
              <a:t>(LPWAN)</a:t>
            </a:r>
          </a:p>
          <a:p>
            <a:r>
              <a:rPr lang="en-US" dirty="0"/>
              <a:t>R</a:t>
            </a:r>
            <a:r>
              <a:rPr lang="en-IL" dirty="0"/>
              <a:t>ange ~10[km] </a:t>
            </a:r>
          </a:p>
          <a:p>
            <a:r>
              <a:rPr lang="en-US" dirty="0"/>
              <a:t>P</a:t>
            </a:r>
            <a:r>
              <a:rPr lang="en-IL" dirty="0"/>
              <a:t>ower –&gt; 18-22[mW]</a:t>
            </a:r>
          </a:p>
          <a:p>
            <a:endParaRPr lang="en-IL" dirty="0"/>
          </a:p>
        </p:txBody>
      </p:sp>
      <p:sp>
        <p:nvSpPr>
          <p:cNvPr id="29" name="TextBox 28">
            <a:extLst>
              <a:ext uri="{FF2B5EF4-FFF2-40B4-BE49-F238E27FC236}">
                <a16:creationId xmlns:a16="http://schemas.microsoft.com/office/drawing/2014/main" id="{A8EF920A-6011-7F4F-8FFA-FD8B7F9F79B6}"/>
              </a:ext>
            </a:extLst>
          </p:cNvPr>
          <p:cNvSpPr txBox="1"/>
          <p:nvPr/>
        </p:nvSpPr>
        <p:spPr>
          <a:xfrm>
            <a:off x="4475204" y="840259"/>
            <a:ext cx="2988278" cy="523220"/>
          </a:xfrm>
          <a:prstGeom prst="rect">
            <a:avLst/>
          </a:prstGeom>
          <a:noFill/>
        </p:spPr>
        <p:txBody>
          <a:bodyPr wrap="square" rtlCol="0">
            <a:spAutoFit/>
          </a:bodyPr>
          <a:lstStyle/>
          <a:p>
            <a:r>
              <a:rPr lang="en-IL" sz="2800" b="1" dirty="0"/>
              <a:t>Range and power</a:t>
            </a:r>
          </a:p>
        </p:txBody>
      </p:sp>
    </p:spTree>
    <p:extLst>
      <p:ext uri="{BB962C8B-B14F-4D97-AF65-F5344CB8AC3E}">
        <p14:creationId xmlns:p14="http://schemas.microsoft.com/office/powerpoint/2010/main" val="2482561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4E3E656-F350-7948-A8CD-64A52DDF34E8}"/>
              </a:ext>
            </a:extLst>
          </p:cNvPr>
          <p:cNvSpPr>
            <a:spLocks noGrp="1"/>
          </p:cNvSpPr>
          <p:nvPr>
            <p:ph type="title"/>
          </p:nvPr>
        </p:nvSpPr>
        <p:spPr>
          <a:xfrm>
            <a:off x="1047280" y="759805"/>
            <a:ext cx="10306520" cy="1325563"/>
          </a:xfrm>
        </p:spPr>
        <p:txBody>
          <a:bodyPr>
            <a:normAutofit/>
          </a:bodyPr>
          <a:lstStyle/>
          <a:p>
            <a:r>
              <a:rPr lang="en-IL" sz="4000" b="1">
                <a:solidFill>
                  <a:srgbClr val="FFFFFF"/>
                </a:solidFill>
              </a:rPr>
              <a:t>LoRa Device</a:t>
            </a:r>
          </a:p>
        </p:txBody>
      </p:sp>
      <p:sp>
        <p:nvSpPr>
          <p:cNvPr id="3" name="Content Placeholder 2">
            <a:extLst>
              <a:ext uri="{FF2B5EF4-FFF2-40B4-BE49-F238E27FC236}">
                <a16:creationId xmlns:a16="http://schemas.microsoft.com/office/drawing/2014/main" id="{24ACC1A8-8D47-2E4F-886F-8FE731BB0B98}"/>
              </a:ext>
            </a:extLst>
          </p:cNvPr>
          <p:cNvSpPr>
            <a:spLocks noGrp="1"/>
          </p:cNvSpPr>
          <p:nvPr>
            <p:ph idx="1"/>
          </p:nvPr>
        </p:nvSpPr>
        <p:spPr>
          <a:xfrm>
            <a:off x="1424904" y="2494450"/>
            <a:ext cx="4053545" cy="3563159"/>
          </a:xfrm>
        </p:spPr>
        <p:txBody>
          <a:bodyPr>
            <a:normAutofit/>
          </a:bodyPr>
          <a:lstStyle/>
          <a:p>
            <a:r>
              <a:rPr lang="en-IL" sz="2400" dirty="0"/>
              <a:t>Easy to install.</a:t>
            </a:r>
            <a:endParaRPr lang="he-IL" sz="2400" dirty="0"/>
          </a:p>
          <a:p>
            <a:r>
              <a:rPr lang="en-US" sz="2400" dirty="0"/>
              <a:t>Small and lightweight.</a:t>
            </a:r>
            <a:endParaRPr lang="en-IL" sz="2400" dirty="0"/>
          </a:p>
          <a:p>
            <a:r>
              <a:rPr lang="en-IL" sz="2400" dirty="0"/>
              <a:t>Extremely economical.</a:t>
            </a:r>
          </a:p>
          <a:p>
            <a:r>
              <a:rPr lang="en-IL" sz="2400" dirty="0"/>
              <a:t>Flexible to adapt.</a:t>
            </a:r>
          </a:p>
          <a:p>
            <a:r>
              <a:rPr lang="en-IL" sz="2400" dirty="0"/>
              <a:t>Scalable</a:t>
            </a:r>
          </a:p>
          <a:p>
            <a:r>
              <a:rPr lang="en-IL" sz="2400" dirty="0"/>
              <a:t>BI-Directional</a:t>
            </a:r>
          </a:p>
          <a:p>
            <a:r>
              <a:rPr lang="en-IL" sz="2400" dirty="0"/>
              <a:t>Secure and Encrypted</a:t>
            </a:r>
            <a:endParaRPr lang="en-IL" sz="2400"/>
          </a:p>
        </p:txBody>
      </p:sp>
      <p:pic>
        <p:nvPicPr>
          <p:cNvPr id="5" name="Picture 4" descr="A close-up of a medical device&#10;&#10;Description automatically generated with low confidence">
            <a:extLst>
              <a:ext uri="{FF2B5EF4-FFF2-40B4-BE49-F238E27FC236}">
                <a16:creationId xmlns:a16="http://schemas.microsoft.com/office/drawing/2014/main" id="{BB3B999C-2C18-3B4D-81ED-11D371084AB8}"/>
              </a:ext>
            </a:extLst>
          </p:cNvPr>
          <p:cNvPicPr>
            <a:picLocks noChangeAspect="1"/>
          </p:cNvPicPr>
          <p:nvPr/>
        </p:nvPicPr>
        <p:blipFill rotWithShape="1">
          <a:blip r:embed="rId2"/>
          <a:srcRect t="14220"/>
          <a:stretch/>
        </p:blipFill>
        <p:spPr>
          <a:xfrm>
            <a:off x="6098892" y="2492376"/>
            <a:ext cx="4802404" cy="3563372"/>
          </a:xfrm>
          <a:prstGeom prst="rect">
            <a:avLst/>
          </a:prstGeom>
        </p:spPr>
      </p:pic>
    </p:spTree>
    <p:extLst>
      <p:ext uri="{BB962C8B-B14F-4D97-AF65-F5344CB8AC3E}">
        <p14:creationId xmlns:p14="http://schemas.microsoft.com/office/powerpoint/2010/main" val="382636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10;&#10;Description automatically generated">
            <a:extLst>
              <a:ext uri="{FF2B5EF4-FFF2-40B4-BE49-F238E27FC236}">
                <a16:creationId xmlns:a16="http://schemas.microsoft.com/office/drawing/2014/main" id="{B5E44FEF-9606-FF49-87CE-35C1438951C5}"/>
              </a:ext>
            </a:extLst>
          </p:cNvPr>
          <p:cNvPicPr>
            <a:picLocks noGrp="1" noChangeAspect="1"/>
          </p:cNvPicPr>
          <p:nvPr>
            <p:ph idx="1"/>
          </p:nvPr>
        </p:nvPicPr>
        <p:blipFill>
          <a:blip r:embed="rId2"/>
          <a:stretch>
            <a:fillRect/>
          </a:stretch>
        </p:blipFill>
        <p:spPr>
          <a:xfrm>
            <a:off x="1313969" y="643467"/>
            <a:ext cx="9564062"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40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92CAA4B-8B56-B04F-9A83-C28431072509}"/>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Israel – 915-917 MHz</a:t>
            </a:r>
          </a:p>
        </p:txBody>
      </p:sp>
      <p:pic>
        <p:nvPicPr>
          <p:cNvPr id="5" name="Content Placeholder 4" descr="Table&#10;&#10;Description automatically generated">
            <a:extLst>
              <a:ext uri="{FF2B5EF4-FFF2-40B4-BE49-F238E27FC236}">
                <a16:creationId xmlns:a16="http://schemas.microsoft.com/office/drawing/2014/main" id="{D68695DA-ACFA-6243-BBDE-7856AE20DBB9}"/>
              </a:ext>
            </a:extLst>
          </p:cNvPr>
          <p:cNvPicPr>
            <a:picLocks noGrp="1" noChangeAspect="1"/>
          </p:cNvPicPr>
          <p:nvPr>
            <p:ph idx="1"/>
          </p:nvPr>
        </p:nvPicPr>
        <p:blipFill>
          <a:blip r:embed="rId2"/>
          <a:stretch>
            <a:fillRect/>
          </a:stretch>
        </p:blipFill>
        <p:spPr>
          <a:xfrm>
            <a:off x="4777316" y="1046115"/>
            <a:ext cx="6780700" cy="4763441"/>
          </a:xfrm>
          <a:prstGeom prst="rect">
            <a:avLst/>
          </a:prstGeom>
        </p:spPr>
      </p:pic>
    </p:spTree>
    <p:extLst>
      <p:ext uri="{BB962C8B-B14F-4D97-AF65-F5344CB8AC3E}">
        <p14:creationId xmlns:p14="http://schemas.microsoft.com/office/powerpoint/2010/main" val="2748425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A01C76-3A05-5048-AB43-CAA24C2C23C9}"/>
              </a:ext>
            </a:extLst>
          </p:cNvPr>
          <p:cNvSpPr>
            <a:spLocks noGrp="1"/>
          </p:cNvSpPr>
          <p:nvPr>
            <p:ph type="title"/>
          </p:nvPr>
        </p:nvSpPr>
        <p:spPr>
          <a:xfrm>
            <a:off x="1286932" y="1204109"/>
            <a:ext cx="10023398" cy="857894"/>
          </a:xfrm>
        </p:spPr>
        <p:txBody>
          <a:bodyPr>
            <a:normAutofit/>
          </a:bodyPr>
          <a:lstStyle/>
          <a:p>
            <a:r>
              <a:rPr lang="en-US" sz="2500" b="1">
                <a:solidFill>
                  <a:srgbClr val="FFFFFF"/>
                </a:solidFill>
              </a:rPr>
              <a:t>LoRa Classes End Devices:</a:t>
            </a:r>
            <a:br>
              <a:rPr lang="en-US" sz="2500" b="1">
                <a:solidFill>
                  <a:srgbClr val="FFFFFF"/>
                </a:solidFill>
              </a:rPr>
            </a:br>
            <a:endParaRPr lang="en-IL" sz="2500">
              <a:solidFill>
                <a:srgbClr val="FFFFFF"/>
              </a:solidFill>
            </a:endParaRPr>
          </a:p>
        </p:txBody>
      </p:sp>
      <p:sp>
        <p:nvSpPr>
          <p:cNvPr id="3" name="Content Placeholder 2">
            <a:extLst>
              <a:ext uri="{FF2B5EF4-FFF2-40B4-BE49-F238E27FC236}">
                <a16:creationId xmlns:a16="http://schemas.microsoft.com/office/drawing/2014/main" id="{D90CB69E-D396-5849-AA5F-84EFA82510C7}"/>
              </a:ext>
            </a:extLst>
          </p:cNvPr>
          <p:cNvSpPr>
            <a:spLocks noGrp="1"/>
          </p:cNvSpPr>
          <p:nvPr>
            <p:ph idx="1"/>
          </p:nvPr>
        </p:nvSpPr>
        <p:spPr>
          <a:xfrm>
            <a:off x="1286931" y="2962451"/>
            <a:ext cx="2779954" cy="2820012"/>
          </a:xfrm>
        </p:spPr>
        <p:txBody>
          <a:bodyPr>
            <a:normAutofit/>
          </a:bodyPr>
          <a:lstStyle/>
          <a:p>
            <a:r>
              <a:rPr lang="en-IL" sz="1600"/>
              <a:t>Lora network composed </a:t>
            </a:r>
            <a:r>
              <a:rPr lang="en-US" sz="1600"/>
              <a:t>of end devices and gateways. Based on MAC devices in LoRa network.</a:t>
            </a:r>
            <a:r>
              <a:rPr lang="en-IL" sz="1600"/>
              <a:t> The classes are defined as class A, class B and class C.</a:t>
            </a:r>
          </a:p>
          <a:p>
            <a:r>
              <a:rPr lang="en-US" sz="1600"/>
              <a:t>All the LoRa classes based end devices are bi-directional in nature for communication.</a:t>
            </a:r>
          </a:p>
        </p:txBody>
      </p:sp>
      <p:pic>
        <p:nvPicPr>
          <p:cNvPr id="5" name="Picture 4" descr="Graphical user interface, text, email&#10;&#10;Description automatically generated">
            <a:extLst>
              <a:ext uri="{FF2B5EF4-FFF2-40B4-BE49-F238E27FC236}">
                <a16:creationId xmlns:a16="http://schemas.microsoft.com/office/drawing/2014/main" id="{DA887434-AC1E-1F44-9E04-05AC794251B5}"/>
              </a:ext>
            </a:extLst>
          </p:cNvPr>
          <p:cNvPicPr>
            <a:picLocks noChangeAspect="1"/>
          </p:cNvPicPr>
          <p:nvPr/>
        </p:nvPicPr>
        <p:blipFill>
          <a:blip r:embed="rId2"/>
          <a:stretch>
            <a:fillRect/>
          </a:stretch>
        </p:blipFill>
        <p:spPr>
          <a:xfrm>
            <a:off x="4662103" y="3092670"/>
            <a:ext cx="6691698" cy="2559574"/>
          </a:xfrm>
          <a:prstGeom prst="rect">
            <a:avLst/>
          </a:prstGeom>
        </p:spPr>
      </p:pic>
    </p:spTree>
    <p:extLst>
      <p:ext uri="{BB962C8B-B14F-4D97-AF65-F5344CB8AC3E}">
        <p14:creationId xmlns:p14="http://schemas.microsoft.com/office/powerpoint/2010/main" val="1846695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2259</TotalTime>
  <Words>414</Words>
  <Application>Microsoft Macintosh PowerPoint</Application>
  <PresentationFormat>Widescreen</PresentationFormat>
  <Paragraphs>55</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LoRa – Long Range</vt:lpstr>
      <vt:lpstr>LoRa</vt:lpstr>
      <vt:lpstr>Comparison</vt:lpstr>
      <vt:lpstr>PowerPoint Presentation</vt:lpstr>
      <vt:lpstr>LoRa Device</vt:lpstr>
      <vt:lpstr>PowerPoint Presentation</vt:lpstr>
      <vt:lpstr>PowerPoint Presentation</vt:lpstr>
      <vt:lpstr>LoRa Classes End Devices: </vt:lpstr>
      <vt:lpstr>Class A</vt:lpstr>
      <vt:lpstr>Class B</vt:lpstr>
      <vt:lpstr>Class C</vt:lpstr>
      <vt:lpstr>LoRa over the world</vt:lpstr>
      <vt:lpstr>PowerPoint Presentation</vt:lpstr>
      <vt:lpstr>LoRa Modem RF Features</vt:lpstr>
      <vt:lpstr>LoRaWAN Helped Fight COVID-19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LoRa – Long Range</dc:title>
  <dc:creator>גיא כהן</dc:creator>
  <cp:lastModifiedBy>גיא כהן</cp:lastModifiedBy>
  <cp:revision>25</cp:revision>
  <dcterms:created xsi:type="dcterms:W3CDTF">2021-04-19T19:15:37Z</dcterms:created>
  <dcterms:modified xsi:type="dcterms:W3CDTF">2021-04-28T17:58:13Z</dcterms:modified>
</cp:coreProperties>
</file>